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1">
                <a:solidFill>
                  <a:srgbClr val="23A0D6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808285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533400">
              <a:lnSpc>
                <a:spcPct val="100000"/>
              </a:lnSpc>
              <a:spcBef>
                <a:spcPts val="180"/>
              </a:spcBef>
            </a:pPr>
            <a:r>
              <a:rPr dirty="0"/>
              <a:t>TEL.</a:t>
            </a:r>
            <a:r>
              <a:rPr dirty="0" spc="30"/>
              <a:t> </a:t>
            </a:r>
            <a:r>
              <a:rPr dirty="0"/>
              <a:t>811</a:t>
            </a:r>
            <a:r>
              <a:rPr dirty="0" spc="35"/>
              <a:t> </a:t>
            </a:r>
            <a:r>
              <a:rPr dirty="0"/>
              <a:t>237</a:t>
            </a:r>
            <a:r>
              <a:rPr dirty="0" spc="30"/>
              <a:t> </a:t>
            </a:r>
            <a:r>
              <a:rPr dirty="0"/>
              <a:t>13</a:t>
            </a:r>
            <a:r>
              <a:rPr dirty="0" spc="35"/>
              <a:t> </a:t>
            </a:r>
            <a:r>
              <a:rPr dirty="0" spc="-25"/>
              <a:t>97</a:t>
            </a: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2300" spc="-55" b="1" i="1">
                <a:latin typeface="Verdana"/>
                <a:cs typeface="Verdana"/>
              </a:rPr>
              <a:t>Appsendia.com</a:t>
            </a:r>
            <a:endParaRPr sz="2300">
              <a:latin typeface="Verdana"/>
              <a:cs typeface="Verdana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1">
                <a:solidFill>
                  <a:srgbClr val="23A0D6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808285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533400">
              <a:lnSpc>
                <a:spcPct val="100000"/>
              </a:lnSpc>
              <a:spcBef>
                <a:spcPts val="180"/>
              </a:spcBef>
            </a:pPr>
            <a:r>
              <a:rPr dirty="0"/>
              <a:t>TEL.</a:t>
            </a:r>
            <a:r>
              <a:rPr dirty="0" spc="30"/>
              <a:t> </a:t>
            </a:r>
            <a:r>
              <a:rPr dirty="0"/>
              <a:t>811</a:t>
            </a:r>
            <a:r>
              <a:rPr dirty="0" spc="35"/>
              <a:t> </a:t>
            </a:r>
            <a:r>
              <a:rPr dirty="0"/>
              <a:t>237</a:t>
            </a:r>
            <a:r>
              <a:rPr dirty="0" spc="30"/>
              <a:t> </a:t>
            </a:r>
            <a:r>
              <a:rPr dirty="0"/>
              <a:t>13</a:t>
            </a:r>
            <a:r>
              <a:rPr dirty="0" spc="35"/>
              <a:t> </a:t>
            </a:r>
            <a:r>
              <a:rPr dirty="0" spc="-25"/>
              <a:t>97</a:t>
            </a: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2300" spc="-55" b="1" i="1">
                <a:latin typeface="Verdana"/>
                <a:cs typeface="Verdana"/>
              </a:rPr>
              <a:t>Appsendia.com</a:t>
            </a:r>
            <a:endParaRPr sz="2300">
              <a:latin typeface="Verdana"/>
              <a:cs typeface="Verdana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1">
                <a:solidFill>
                  <a:srgbClr val="23A0D6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533400">
              <a:lnSpc>
                <a:spcPct val="100000"/>
              </a:lnSpc>
              <a:spcBef>
                <a:spcPts val="180"/>
              </a:spcBef>
            </a:pPr>
            <a:r>
              <a:rPr dirty="0"/>
              <a:t>TEL.</a:t>
            </a:r>
            <a:r>
              <a:rPr dirty="0" spc="30"/>
              <a:t> </a:t>
            </a:r>
            <a:r>
              <a:rPr dirty="0"/>
              <a:t>811</a:t>
            </a:r>
            <a:r>
              <a:rPr dirty="0" spc="35"/>
              <a:t> </a:t>
            </a:r>
            <a:r>
              <a:rPr dirty="0"/>
              <a:t>237</a:t>
            </a:r>
            <a:r>
              <a:rPr dirty="0" spc="30"/>
              <a:t> </a:t>
            </a:r>
            <a:r>
              <a:rPr dirty="0"/>
              <a:t>13</a:t>
            </a:r>
            <a:r>
              <a:rPr dirty="0" spc="35"/>
              <a:t> </a:t>
            </a:r>
            <a:r>
              <a:rPr dirty="0" spc="-25"/>
              <a:t>97</a:t>
            </a: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2300" spc="-55" b="1" i="1">
                <a:latin typeface="Verdana"/>
                <a:cs typeface="Verdana"/>
              </a:rPr>
              <a:t>Appsendia.com</a:t>
            </a:r>
            <a:endParaRPr sz="2300">
              <a:latin typeface="Verdana"/>
              <a:cs typeface="Verdana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1">
                <a:solidFill>
                  <a:srgbClr val="23A0D6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533400">
              <a:lnSpc>
                <a:spcPct val="100000"/>
              </a:lnSpc>
              <a:spcBef>
                <a:spcPts val="180"/>
              </a:spcBef>
            </a:pPr>
            <a:r>
              <a:rPr dirty="0"/>
              <a:t>TEL.</a:t>
            </a:r>
            <a:r>
              <a:rPr dirty="0" spc="30"/>
              <a:t> </a:t>
            </a:r>
            <a:r>
              <a:rPr dirty="0"/>
              <a:t>811</a:t>
            </a:r>
            <a:r>
              <a:rPr dirty="0" spc="35"/>
              <a:t> </a:t>
            </a:r>
            <a:r>
              <a:rPr dirty="0"/>
              <a:t>237</a:t>
            </a:r>
            <a:r>
              <a:rPr dirty="0" spc="30"/>
              <a:t> </a:t>
            </a:r>
            <a:r>
              <a:rPr dirty="0"/>
              <a:t>13</a:t>
            </a:r>
            <a:r>
              <a:rPr dirty="0" spc="35"/>
              <a:t> </a:t>
            </a:r>
            <a:r>
              <a:rPr dirty="0" spc="-25"/>
              <a:t>97</a:t>
            </a: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2300" spc="-55" b="1" i="1">
                <a:latin typeface="Verdana"/>
                <a:cs typeface="Verdana"/>
              </a:rPr>
              <a:t>Appsendia.com</a:t>
            </a:r>
            <a:endParaRPr sz="2300">
              <a:latin typeface="Verdana"/>
              <a:cs typeface="Verdana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0058400" cy="6263640"/>
          </a:xfrm>
          <a:custGeom>
            <a:avLst/>
            <a:gdLst/>
            <a:ahLst/>
            <a:cxnLst/>
            <a:rect l="l" t="t" r="r" b="b"/>
            <a:pathLst>
              <a:path w="10058400" h="6263640">
                <a:moveTo>
                  <a:pt x="10058400" y="0"/>
                </a:moveTo>
                <a:lnTo>
                  <a:pt x="322173" y="0"/>
                </a:lnTo>
                <a:lnTo>
                  <a:pt x="0" y="0"/>
                </a:lnTo>
                <a:lnTo>
                  <a:pt x="0" y="296494"/>
                </a:lnTo>
                <a:lnTo>
                  <a:pt x="0" y="6263627"/>
                </a:lnTo>
                <a:lnTo>
                  <a:pt x="322173" y="6263627"/>
                </a:lnTo>
                <a:lnTo>
                  <a:pt x="322173" y="296494"/>
                </a:lnTo>
                <a:lnTo>
                  <a:pt x="10058400" y="296494"/>
                </a:lnTo>
                <a:lnTo>
                  <a:pt x="10058400" y="0"/>
                </a:lnTo>
                <a:close/>
              </a:path>
            </a:pathLst>
          </a:custGeom>
          <a:solidFill>
            <a:srgbClr val="23A0D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6263618"/>
            <a:ext cx="10058400" cy="1509395"/>
          </a:xfrm>
          <a:custGeom>
            <a:avLst/>
            <a:gdLst/>
            <a:ahLst/>
            <a:cxnLst/>
            <a:rect l="l" t="t" r="r" b="b"/>
            <a:pathLst>
              <a:path w="10058400" h="1509395">
                <a:moveTo>
                  <a:pt x="0" y="0"/>
                </a:moveTo>
                <a:lnTo>
                  <a:pt x="10058400" y="0"/>
                </a:lnTo>
                <a:lnTo>
                  <a:pt x="10058400" y="1508781"/>
                </a:lnTo>
                <a:lnTo>
                  <a:pt x="0" y="1508781"/>
                </a:lnTo>
                <a:lnTo>
                  <a:pt x="0" y="0"/>
                </a:lnTo>
                <a:close/>
              </a:path>
            </a:pathLst>
          </a:custGeom>
          <a:solidFill>
            <a:srgbClr val="3439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7999355" y="7005895"/>
            <a:ext cx="2059305" cy="76200"/>
          </a:xfrm>
          <a:custGeom>
            <a:avLst/>
            <a:gdLst/>
            <a:ahLst/>
            <a:cxnLst/>
            <a:rect l="l" t="t" r="r" b="b"/>
            <a:pathLst>
              <a:path w="2059304" h="76200">
                <a:moveTo>
                  <a:pt x="2059044" y="0"/>
                </a:moveTo>
                <a:lnTo>
                  <a:pt x="0" y="0"/>
                </a:lnTo>
                <a:lnTo>
                  <a:pt x="0" y="76201"/>
                </a:lnTo>
                <a:lnTo>
                  <a:pt x="2059044" y="76201"/>
                </a:lnTo>
                <a:lnTo>
                  <a:pt x="2059044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7999355" y="7005895"/>
            <a:ext cx="2059305" cy="76200"/>
          </a:xfrm>
          <a:custGeom>
            <a:avLst/>
            <a:gdLst/>
            <a:ahLst/>
            <a:cxnLst/>
            <a:rect l="l" t="t" r="r" b="b"/>
            <a:pathLst>
              <a:path w="2059304" h="76200">
                <a:moveTo>
                  <a:pt x="2059044" y="0"/>
                </a:moveTo>
                <a:lnTo>
                  <a:pt x="0" y="0"/>
                </a:lnTo>
                <a:lnTo>
                  <a:pt x="0" y="76201"/>
                </a:lnTo>
                <a:lnTo>
                  <a:pt x="2059044" y="76201"/>
                </a:lnTo>
              </a:path>
            </a:pathLst>
          </a:custGeom>
          <a:ln w="7199">
            <a:solidFill>
              <a:srgbClr val="ED1C24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311" y="427071"/>
            <a:ext cx="1401627" cy="121375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533400">
              <a:lnSpc>
                <a:spcPct val="100000"/>
              </a:lnSpc>
              <a:spcBef>
                <a:spcPts val="180"/>
              </a:spcBef>
            </a:pPr>
            <a:r>
              <a:rPr dirty="0"/>
              <a:t>TEL.</a:t>
            </a:r>
            <a:r>
              <a:rPr dirty="0" spc="30"/>
              <a:t> </a:t>
            </a:r>
            <a:r>
              <a:rPr dirty="0"/>
              <a:t>811</a:t>
            </a:r>
            <a:r>
              <a:rPr dirty="0" spc="35"/>
              <a:t> </a:t>
            </a:r>
            <a:r>
              <a:rPr dirty="0"/>
              <a:t>237</a:t>
            </a:r>
            <a:r>
              <a:rPr dirty="0" spc="30"/>
              <a:t> </a:t>
            </a:r>
            <a:r>
              <a:rPr dirty="0"/>
              <a:t>13</a:t>
            </a:r>
            <a:r>
              <a:rPr dirty="0" spc="35"/>
              <a:t> </a:t>
            </a:r>
            <a:r>
              <a:rPr dirty="0" spc="-25"/>
              <a:t>97</a:t>
            </a: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2300" spc="-55" b="1" i="1">
                <a:latin typeface="Verdana"/>
                <a:cs typeface="Verdana"/>
              </a:rPr>
              <a:t>Appsendia.com</a:t>
            </a:r>
            <a:endParaRPr sz="2300">
              <a:latin typeface="Verdana"/>
              <a:cs typeface="Verdana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0058400" cy="6263640"/>
          </a:xfrm>
          <a:custGeom>
            <a:avLst/>
            <a:gdLst/>
            <a:ahLst/>
            <a:cxnLst/>
            <a:rect l="l" t="t" r="r" b="b"/>
            <a:pathLst>
              <a:path w="10058400" h="6263640">
                <a:moveTo>
                  <a:pt x="10058400" y="0"/>
                </a:moveTo>
                <a:lnTo>
                  <a:pt x="322173" y="0"/>
                </a:lnTo>
                <a:lnTo>
                  <a:pt x="0" y="0"/>
                </a:lnTo>
                <a:lnTo>
                  <a:pt x="0" y="296494"/>
                </a:lnTo>
                <a:lnTo>
                  <a:pt x="0" y="6263627"/>
                </a:lnTo>
                <a:lnTo>
                  <a:pt x="322173" y="6263627"/>
                </a:lnTo>
                <a:lnTo>
                  <a:pt x="322173" y="296494"/>
                </a:lnTo>
                <a:lnTo>
                  <a:pt x="10058400" y="296494"/>
                </a:lnTo>
                <a:lnTo>
                  <a:pt x="10058400" y="0"/>
                </a:lnTo>
                <a:close/>
              </a:path>
            </a:pathLst>
          </a:custGeom>
          <a:solidFill>
            <a:srgbClr val="23A0D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6263618"/>
            <a:ext cx="10058400" cy="1509395"/>
          </a:xfrm>
          <a:custGeom>
            <a:avLst/>
            <a:gdLst/>
            <a:ahLst/>
            <a:cxnLst/>
            <a:rect l="l" t="t" r="r" b="b"/>
            <a:pathLst>
              <a:path w="10058400" h="1509395">
                <a:moveTo>
                  <a:pt x="0" y="0"/>
                </a:moveTo>
                <a:lnTo>
                  <a:pt x="10058400" y="0"/>
                </a:lnTo>
                <a:lnTo>
                  <a:pt x="10058400" y="1508781"/>
                </a:lnTo>
                <a:lnTo>
                  <a:pt x="0" y="1508781"/>
                </a:lnTo>
                <a:lnTo>
                  <a:pt x="0" y="0"/>
                </a:lnTo>
                <a:close/>
              </a:path>
            </a:pathLst>
          </a:custGeom>
          <a:solidFill>
            <a:srgbClr val="3439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7999355" y="7005895"/>
            <a:ext cx="2059305" cy="76200"/>
          </a:xfrm>
          <a:custGeom>
            <a:avLst/>
            <a:gdLst/>
            <a:ahLst/>
            <a:cxnLst/>
            <a:rect l="l" t="t" r="r" b="b"/>
            <a:pathLst>
              <a:path w="2059304" h="76200">
                <a:moveTo>
                  <a:pt x="2059044" y="0"/>
                </a:moveTo>
                <a:lnTo>
                  <a:pt x="0" y="0"/>
                </a:lnTo>
                <a:lnTo>
                  <a:pt x="0" y="76201"/>
                </a:lnTo>
                <a:lnTo>
                  <a:pt x="2059044" y="76201"/>
                </a:lnTo>
                <a:lnTo>
                  <a:pt x="2059044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7999355" y="7005895"/>
            <a:ext cx="2059305" cy="76200"/>
          </a:xfrm>
          <a:custGeom>
            <a:avLst/>
            <a:gdLst/>
            <a:ahLst/>
            <a:cxnLst/>
            <a:rect l="l" t="t" r="r" b="b"/>
            <a:pathLst>
              <a:path w="2059304" h="76200">
                <a:moveTo>
                  <a:pt x="2059044" y="0"/>
                </a:moveTo>
                <a:lnTo>
                  <a:pt x="0" y="0"/>
                </a:lnTo>
                <a:lnTo>
                  <a:pt x="0" y="76201"/>
                </a:lnTo>
                <a:lnTo>
                  <a:pt x="2059044" y="76201"/>
                </a:lnTo>
              </a:path>
            </a:pathLst>
          </a:custGeom>
          <a:ln w="7199">
            <a:solidFill>
              <a:srgbClr val="ED1C2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1135" y="1639473"/>
            <a:ext cx="1631314" cy="3644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1">
                <a:solidFill>
                  <a:srgbClr val="23A0D6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37431" y="1944260"/>
            <a:ext cx="4837430" cy="3819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808285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486363" y="6741728"/>
            <a:ext cx="2434590" cy="725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533400">
              <a:lnSpc>
                <a:spcPct val="100000"/>
              </a:lnSpc>
              <a:spcBef>
                <a:spcPts val="180"/>
              </a:spcBef>
            </a:pPr>
            <a:r>
              <a:rPr dirty="0"/>
              <a:t>TEL.</a:t>
            </a:r>
            <a:r>
              <a:rPr dirty="0" spc="30"/>
              <a:t> </a:t>
            </a:r>
            <a:r>
              <a:rPr dirty="0"/>
              <a:t>811</a:t>
            </a:r>
            <a:r>
              <a:rPr dirty="0" spc="35"/>
              <a:t> </a:t>
            </a:r>
            <a:r>
              <a:rPr dirty="0"/>
              <a:t>237</a:t>
            </a:r>
            <a:r>
              <a:rPr dirty="0" spc="30"/>
              <a:t> </a:t>
            </a:r>
            <a:r>
              <a:rPr dirty="0"/>
              <a:t>13</a:t>
            </a:r>
            <a:r>
              <a:rPr dirty="0" spc="35"/>
              <a:t> </a:t>
            </a:r>
            <a:r>
              <a:rPr dirty="0" spc="-25"/>
              <a:t>97</a:t>
            </a: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2300" spc="-55" b="1" i="1">
                <a:latin typeface="Verdana"/>
                <a:cs typeface="Verdana"/>
              </a:rPr>
              <a:t>Appsendia.com</a:t>
            </a:r>
            <a:endParaRPr sz="2300">
              <a:latin typeface="Verdana"/>
              <a:cs typeface="Verdana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5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6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7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8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0.png"/><Relationship Id="rId4" Type="http://schemas.openxmlformats.org/officeDocument/2006/relationships/hyperlink" Target="http://www.beetrack.com/es/blog/los-secretos-de-los-costos-ocultos-en-logistica" TargetMode="Externa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4.jpg"/><Relationship Id="rId4" Type="http://schemas.openxmlformats.org/officeDocument/2006/relationships/image" Target="../media/image15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6.jpg"/><Relationship Id="rId4" Type="http://schemas.openxmlformats.org/officeDocument/2006/relationships/image" Target="../media/image17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.png"/><Relationship Id="rId4" Type="http://schemas.openxmlformats.org/officeDocument/2006/relationships/image" Target="../media/image19.png"/><Relationship Id="rId5" Type="http://schemas.openxmlformats.org/officeDocument/2006/relationships/image" Target="../media/image11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image" Target="../media/image24.png"/><Relationship Id="rId11" Type="http://schemas.openxmlformats.org/officeDocument/2006/relationships/image" Target="../media/image25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6.jpg"/><Relationship Id="rId4" Type="http://schemas.openxmlformats.org/officeDocument/2006/relationships/image" Target="../media/image27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8.jpg"/><Relationship Id="rId4" Type="http://schemas.openxmlformats.org/officeDocument/2006/relationships/image" Target="../media/image27.jpg"/><Relationship Id="rId5" Type="http://schemas.openxmlformats.org/officeDocument/2006/relationships/image" Target="../media/image19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9.jpg"/><Relationship Id="rId4" Type="http://schemas.openxmlformats.org/officeDocument/2006/relationships/image" Target="../media/image30.jpg"/><Relationship Id="rId5" Type="http://schemas.openxmlformats.org/officeDocument/2006/relationships/image" Target="../media/image31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31.png"/><Relationship Id="rId4" Type="http://schemas.openxmlformats.org/officeDocument/2006/relationships/image" Target="../media/image32.jpg"/><Relationship Id="rId5" Type="http://schemas.openxmlformats.org/officeDocument/2006/relationships/image" Target="../media/image33.png"/><Relationship Id="rId6" Type="http://schemas.openxmlformats.org/officeDocument/2006/relationships/image" Target="../media/image3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0062210" cy="7772400"/>
            <a:chOff x="0" y="0"/>
            <a:chExt cx="10062210" cy="7772400"/>
          </a:xfrm>
        </p:grpSpPr>
        <p:sp>
          <p:nvSpPr>
            <p:cNvPr id="3" name="object 3" descr=""/>
            <p:cNvSpPr/>
            <p:nvPr/>
          </p:nvSpPr>
          <p:spPr>
            <a:xfrm>
              <a:off x="0" y="5940968"/>
              <a:ext cx="10058400" cy="1831975"/>
            </a:xfrm>
            <a:custGeom>
              <a:avLst/>
              <a:gdLst/>
              <a:ahLst/>
              <a:cxnLst/>
              <a:rect l="l" t="t" r="r" b="b"/>
              <a:pathLst>
                <a:path w="10058400" h="1831975">
                  <a:moveTo>
                    <a:pt x="0" y="0"/>
                  </a:moveTo>
                  <a:lnTo>
                    <a:pt x="10058400" y="0"/>
                  </a:lnTo>
                  <a:lnTo>
                    <a:pt x="10058400" y="1831431"/>
                  </a:lnTo>
                  <a:lnTo>
                    <a:pt x="0" y="18314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4394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0" y="0"/>
              <a:ext cx="10058400" cy="5935345"/>
            </a:xfrm>
            <a:custGeom>
              <a:avLst/>
              <a:gdLst/>
              <a:ahLst/>
              <a:cxnLst/>
              <a:rect l="l" t="t" r="r" b="b"/>
              <a:pathLst>
                <a:path w="10058400" h="5935345">
                  <a:moveTo>
                    <a:pt x="10058400" y="0"/>
                  </a:moveTo>
                  <a:lnTo>
                    <a:pt x="322173" y="0"/>
                  </a:lnTo>
                  <a:lnTo>
                    <a:pt x="0" y="0"/>
                  </a:lnTo>
                  <a:lnTo>
                    <a:pt x="0" y="296494"/>
                  </a:lnTo>
                  <a:lnTo>
                    <a:pt x="0" y="5935307"/>
                  </a:lnTo>
                  <a:lnTo>
                    <a:pt x="322173" y="5935307"/>
                  </a:lnTo>
                  <a:lnTo>
                    <a:pt x="322173" y="296494"/>
                  </a:lnTo>
                  <a:lnTo>
                    <a:pt x="10058400" y="296494"/>
                  </a:lnTo>
                  <a:lnTo>
                    <a:pt x="10058400" y="0"/>
                  </a:lnTo>
                  <a:close/>
                </a:path>
              </a:pathLst>
            </a:custGeom>
            <a:solidFill>
              <a:srgbClr val="23A0D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999355" y="7005895"/>
              <a:ext cx="2059305" cy="76200"/>
            </a:xfrm>
            <a:custGeom>
              <a:avLst/>
              <a:gdLst/>
              <a:ahLst/>
              <a:cxnLst/>
              <a:rect l="l" t="t" r="r" b="b"/>
              <a:pathLst>
                <a:path w="2059304" h="76200">
                  <a:moveTo>
                    <a:pt x="2059044" y="0"/>
                  </a:moveTo>
                  <a:lnTo>
                    <a:pt x="0" y="0"/>
                  </a:lnTo>
                  <a:lnTo>
                    <a:pt x="0" y="76201"/>
                  </a:lnTo>
                  <a:lnTo>
                    <a:pt x="2059044" y="76201"/>
                  </a:lnTo>
                  <a:lnTo>
                    <a:pt x="2059044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999355" y="7005895"/>
              <a:ext cx="2059305" cy="76200"/>
            </a:xfrm>
            <a:custGeom>
              <a:avLst/>
              <a:gdLst/>
              <a:ahLst/>
              <a:cxnLst/>
              <a:rect l="l" t="t" r="r" b="b"/>
              <a:pathLst>
                <a:path w="2059304" h="76200">
                  <a:moveTo>
                    <a:pt x="2059044" y="0"/>
                  </a:moveTo>
                  <a:lnTo>
                    <a:pt x="0" y="0"/>
                  </a:lnTo>
                  <a:lnTo>
                    <a:pt x="0" y="76201"/>
                  </a:lnTo>
                  <a:lnTo>
                    <a:pt x="2059044" y="76201"/>
                  </a:lnTo>
                </a:path>
              </a:pathLst>
            </a:custGeom>
            <a:ln w="7199">
              <a:solidFill>
                <a:srgbClr val="ED1C2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3092" y="456742"/>
            <a:ext cx="2381627" cy="206238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312442" y="340653"/>
            <a:ext cx="3130550" cy="6813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300" spc="-85"/>
              <a:t>Appsendia</a:t>
            </a:r>
            <a:endParaRPr sz="4300"/>
          </a:p>
        </p:txBody>
      </p:sp>
      <p:sp>
        <p:nvSpPr>
          <p:cNvPr id="9" name="object 9" descr=""/>
          <p:cNvSpPr txBox="1"/>
          <p:nvPr/>
        </p:nvSpPr>
        <p:spPr>
          <a:xfrm>
            <a:off x="2624209" y="5053397"/>
            <a:ext cx="7265670" cy="4000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450">
                <a:solidFill>
                  <a:srgbClr val="4D4D4D"/>
                </a:solidFill>
                <a:latin typeface="Arial MT"/>
                <a:cs typeface="Arial MT"/>
              </a:rPr>
              <a:t>Rutas</a:t>
            </a:r>
            <a:r>
              <a:rPr dirty="0" sz="2450" spc="15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450">
                <a:solidFill>
                  <a:srgbClr val="4D4D4D"/>
                </a:solidFill>
                <a:latin typeface="Arial MT"/>
                <a:cs typeface="Arial MT"/>
              </a:rPr>
              <a:t>personalizadas</a:t>
            </a:r>
            <a:r>
              <a:rPr dirty="0" sz="2450" spc="16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450">
                <a:solidFill>
                  <a:srgbClr val="4D4D4D"/>
                </a:solidFill>
                <a:latin typeface="Arial MT"/>
                <a:cs typeface="Arial MT"/>
              </a:rPr>
              <a:t>para</a:t>
            </a:r>
            <a:r>
              <a:rPr dirty="0" sz="2450" spc="16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450">
                <a:solidFill>
                  <a:srgbClr val="4D4D4D"/>
                </a:solidFill>
                <a:latin typeface="Arial MT"/>
                <a:cs typeface="Arial MT"/>
              </a:rPr>
              <a:t>empresas</a:t>
            </a:r>
            <a:r>
              <a:rPr dirty="0" sz="2450" spc="16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450">
                <a:solidFill>
                  <a:srgbClr val="4D4D4D"/>
                </a:solidFill>
                <a:latin typeface="Arial MT"/>
                <a:cs typeface="Arial MT"/>
              </a:rPr>
              <a:t>de</a:t>
            </a:r>
            <a:r>
              <a:rPr dirty="0" sz="2450" spc="16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450" spc="-10">
                <a:solidFill>
                  <a:srgbClr val="4D4D4D"/>
                </a:solidFill>
                <a:latin typeface="Arial MT"/>
                <a:cs typeface="Arial MT"/>
              </a:rPr>
              <a:t>transporte</a:t>
            </a:r>
            <a:endParaRPr sz="2450">
              <a:latin typeface="Arial MT"/>
              <a:cs typeface="Arial MT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1508075" y="612622"/>
            <a:ext cx="8320405" cy="4274820"/>
            <a:chOff x="1508075" y="612622"/>
            <a:chExt cx="8320405" cy="4274820"/>
          </a:xfrm>
        </p:grpSpPr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38670" y="1264975"/>
              <a:ext cx="7189469" cy="3622283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4061287" y="2833118"/>
              <a:ext cx="856615" cy="1267460"/>
            </a:xfrm>
            <a:custGeom>
              <a:avLst/>
              <a:gdLst/>
              <a:ahLst/>
              <a:cxnLst/>
              <a:rect l="l" t="t" r="r" b="b"/>
              <a:pathLst>
                <a:path w="856614" h="1267460">
                  <a:moveTo>
                    <a:pt x="396264" y="0"/>
                  </a:moveTo>
                  <a:lnTo>
                    <a:pt x="322334" y="7890"/>
                  </a:lnTo>
                  <a:lnTo>
                    <a:pt x="256835" y="26025"/>
                  </a:lnTo>
                  <a:lnTo>
                    <a:pt x="203279" y="52455"/>
                  </a:lnTo>
                  <a:lnTo>
                    <a:pt x="159221" y="84806"/>
                  </a:lnTo>
                  <a:lnTo>
                    <a:pt x="120592" y="117471"/>
                  </a:lnTo>
                  <a:lnTo>
                    <a:pt x="87365" y="150821"/>
                  </a:lnTo>
                  <a:lnTo>
                    <a:pt x="59514" y="185229"/>
                  </a:lnTo>
                  <a:lnTo>
                    <a:pt x="37014" y="221068"/>
                  </a:lnTo>
                  <a:lnTo>
                    <a:pt x="19838" y="258711"/>
                  </a:lnTo>
                  <a:lnTo>
                    <a:pt x="7961" y="298531"/>
                  </a:lnTo>
                  <a:lnTo>
                    <a:pt x="1357" y="340899"/>
                  </a:lnTo>
                  <a:lnTo>
                    <a:pt x="0" y="386189"/>
                  </a:lnTo>
                  <a:lnTo>
                    <a:pt x="3863" y="434773"/>
                  </a:lnTo>
                  <a:lnTo>
                    <a:pt x="12921" y="487025"/>
                  </a:lnTo>
                  <a:lnTo>
                    <a:pt x="27642" y="525899"/>
                  </a:lnTo>
                  <a:lnTo>
                    <a:pt x="43577" y="565569"/>
                  </a:lnTo>
                  <a:lnTo>
                    <a:pt x="60725" y="606035"/>
                  </a:lnTo>
                  <a:lnTo>
                    <a:pt x="79087" y="647298"/>
                  </a:lnTo>
                  <a:lnTo>
                    <a:pt x="98663" y="689357"/>
                  </a:lnTo>
                  <a:lnTo>
                    <a:pt x="119453" y="732213"/>
                  </a:lnTo>
                  <a:lnTo>
                    <a:pt x="141457" y="775864"/>
                  </a:lnTo>
                  <a:lnTo>
                    <a:pt x="164675" y="820312"/>
                  </a:lnTo>
                  <a:lnTo>
                    <a:pt x="189106" y="865556"/>
                  </a:lnTo>
                  <a:lnTo>
                    <a:pt x="214752" y="911597"/>
                  </a:lnTo>
                  <a:lnTo>
                    <a:pt x="241611" y="958433"/>
                  </a:lnTo>
                  <a:lnTo>
                    <a:pt x="269684" y="1006066"/>
                  </a:lnTo>
                  <a:lnTo>
                    <a:pt x="298971" y="1054495"/>
                  </a:lnTo>
                  <a:lnTo>
                    <a:pt x="329472" y="1103720"/>
                  </a:lnTo>
                  <a:lnTo>
                    <a:pt x="361186" y="1153741"/>
                  </a:lnTo>
                  <a:lnTo>
                    <a:pt x="394115" y="1204559"/>
                  </a:lnTo>
                  <a:lnTo>
                    <a:pt x="428257" y="1256172"/>
                  </a:lnTo>
                  <a:lnTo>
                    <a:pt x="449887" y="1266902"/>
                  </a:lnTo>
                  <a:lnTo>
                    <a:pt x="470559" y="1262788"/>
                  </a:lnTo>
                  <a:lnTo>
                    <a:pt x="490272" y="1243828"/>
                  </a:lnTo>
                  <a:lnTo>
                    <a:pt x="509024" y="1210023"/>
                  </a:lnTo>
                  <a:lnTo>
                    <a:pt x="732069" y="844681"/>
                  </a:lnTo>
                  <a:lnTo>
                    <a:pt x="761074" y="795679"/>
                  </a:lnTo>
                  <a:lnTo>
                    <a:pt x="786235" y="747178"/>
                  </a:lnTo>
                  <a:lnTo>
                    <a:pt x="798449" y="719678"/>
                  </a:lnTo>
                  <a:lnTo>
                    <a:pt x="431803" y="719678"/>
                  </a:lnTo>
                  <a:lnTo>
                    <a:pt x="388023" y="715543"/>
                  </a:lnTo>
                  <a:lnTo>
                    <a:pt x="346818" y="703618"/>
                  </a:lnTo>
                  <a:lnTo>
                    <a:pt x="308875" y="684631"/>
                  </a:lnTo>
                  <a:lnTo>
                    <a:pt x="274883" y="659305"/>
                  </a:lnTo>
                  <a:lnTo>
                    <a:pt x="245529" y="628365"/>
                  </a:lnTo>
                  <a:lnTo>
                    <a:pt x="221500" y="592537"/>
                  </a:lnTo>
                  <a:lnTo>
                    <a:pt x="203486" y="552545"/>
                  </a:lnTo>
                  <a:lnTo>
                    <a:pt x="192172" y="509114"/>
                  </a:lnTo>
                  <a:lnTo>
                    <a:pt x="188249" y="462970"/>
                  </a:lnTo>
                  <a:lnTo>
                    <a:pt x="192172" y="416826"/>
                  </a:lnTo>
                  <a:lnTo>
                    <a:pt x="203486" y="373396"/>
                  </a:lnTo>
                  <a:lnTo>
                    <a:pt x="221500" y="333405"/>
                  </a:lnTo>
                  <a:lnTo>
                    <a:pt x="245529" y="297577"/>
                  </a:lnTo>
                  <a:lnTo>
                    <a:pt x="274883" y="266638"/>
                  </a:lnTo>
                  <a:lnTo>
                    <a:pt x="308875" y="241312"/>
                  </a:lnTo>
                  <a:lnTo>
                    <a:pt x="346818" y="222324"/>
                  </a:lnTo>
                  <a:lnTo>
                    <a:pt x="388023" y="210400"/>
                  </a:lnTo>
                  <a:lnTo>
                    <a:pt x="431803" y="206264"/>
                  </a:lnTo>
                  <a:lnTo>
                    <a:pt x="783984" y="206264"/>
                  </a:lnTo>
                  <a:lnTo>
                    <a:pt x="769452" y="182519"/>
                  </a:lnTo>
                  <a:lnTo>
                    <a:pt x="739112" y="143595"/>
                  </a:lnTo>
                  <a:lnTo>
                    <a:pt x="706050" y="109915"/>
                  </a:lnTo>
                  <a:lnTo>
                    <a:pt x="670706" y="81236"/>
                  </a:lnTo>
                  <a:lnTo>
                    <a:pt x="633518" y="57313"/>
                  </a:lnTo>
                  <a:lnTo>
                    <a:pt x="594926" y="37902"/>
                  </a:lnTo>
                  <a:lnTo>
                    <a:pt x="555369" y="22760"/>
                  </a:lnTo>
                  <a:lnTo>
                    <a:pt x="515285" y="11643"/>
                  </a:lnTo>
                  <a:lnTo>
                    <a:pt x="475113" y="4306"/>
                  </a:lnTo>
                  <a:lnTo>
                    <a:pt x="435294" y="506"/>
                  </a:lnTo>
                  <a:lnTo>
                    <a:pt x="396264" y="0"/>
                  </a:lnTo>
                  <a:close/>
                </a:path>
                <a:path w="856614" h="1267460">
                  <a:moveTo>
                    <a:pt x="783984" y="206264"/>
                  </a:moveTo>
                  <a:lnTo>
                    <a:pt x="431803" y="206264"/>
                  </a:lnTo>
                  <a:lnTo>
                    <a:pt x="475584" y="210400"/>
                  </a:lnTo>
                  <a:lnTo>
                    <a:pt x="516790" y="222324"/>
                  </a:lnTo>
                  <a:lnTo>
                    <a:pt x="554733" y="241312"/>
                  </a:lnTo>
                  <a:lnTo>
                    <a:pt x="588726" y="266638"/>
                  </a:lnTo>
                  <a:lnTo>
                    <a:pt x="618081" y="297577"/>
                  </a:lnTo>
                  <a:lnTo>
                    <a:pt x="642109" y="333405"/>
                  </a:lnTo>
                  <a:lnTo>
                    <a:pt x="660124" y="373396"/>
                  </a:lnTo>
                  <a:lnTo>
                    <a:pt x="671437" y="416826"/>
                  </a:lnTo>
                  <a:lnTo>
                    <a:pt x="675361" y="462970"/>
                  </a:lnTo>
                  <a:lnTo>
                    <a:pt x="671437" y="509114"/>
                  </a:lnTo>
                  <a:lnTo>
                    <a:pt x="660124" y="552545"/>
                  </a:lnTo>
                  <a:lnTo>
                    <a:pt x="642109" y="592537"/>
                  </a:lnTo>
                  <a:lnTo>
                    <a:pt x="618081" y="628365"/>
                  </a:lnTo>
                  <a:lnTo>
                    <a:pt x="588726" y="659305"/>
                  </a:lnTo>
                  <a:lnTo>
                    <a:pt x="554733" y="684631"/>
                  </a:lnTo>
                  <a:lnTo>
                    <a:pt x="516790" y="703618"/>
                  </a:lnTo>
                  <a:lnTo>
                    <a:pt x="475584" y="715543"/>
                  </a:lnTo>
                  <a:lnTo>
                    <a:pt x="431803" y="719678"/>
                  </a:lnTo>
                  <a:lnTo>
                    <a:pt x="798449" y="719678"/>
                  </a:lnTo>
                  <a:lnTo>
                    <a:pt x="825029" y="651678"/>
                  </a:lnTo>
                  <a:lnTo>
                    <a:pt x="838662" y="604678"/>
                  </a:lnTo>
                  <a:lnTo>
                    <a:pt x="848451" y="558179"/>
                  </a:lnTo>
                  <a:lnTo>
                    <a:pt x="854398" y="512181"/>
                  </a:lnTo>
                  <a:lnTo>
                    <a:pt x="856501" y="466683"/>
                  </a:lnTo>
                  <a:lnTo>
                    <a:pt x="854761" y="421686"/>
                  </a:lnTo>
                  <a:lnTo>
                    <a:pt x="849178" y="377189"/>
                  </a:lnTo>
                  <a:lnTo>
                    <a:pt x="839798" y="333405"/>
                  </a:lnTo>
                  <a:lnTo>
                    <a:pt x="820211" y="277074"/>
                  </a:lnTo>
                  <a:lnTo>
                    <a:pt x="796631" y="226930"/>
                  </a:lnTo>
                  <a:lnTo>
                    <a:pt x="783984" y="206264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953605" y="2910030"/>
              <a:ext cx="856615" cy="1267460"/>
            </a:xfrm>
            <a:custGeom>
              <a:avLst/>
              <a:gdLst/>
              <a:ahLst/>
              <a:cxnLst/>
              <a:rect l="l" t="t" r="r" b="b"/>
              <a:pathLst>
                <a:path w="856614" h="1267460">
                  <a:moveTo>
                    <a:pt x="396263" y="0"/>
                  </a:moveTo>
                  <a:lnTo>
                    <a:pt x="322333" y="7890"/>
                  </a:lnTo>
                  <a:lnTo>
                    <a:pt x="256834" y="26026"/>
                  </a:lnTo>
                  <a:lnTo>
                    <a:pt x="203278" y="52456"/>
                  </a:lnTo>
                  <a:lnTo>
                    <a:pt x="159220" y="84808"/>
                  </a:lnTo>
                  <a:lnTo>
                    <a:pt x="120591" y="117472"/>
                  </a:lnTo>
                  <a:lnTo>
                    <a:pt x="87364" y="150822"/>
                  </a:lnTo>
                  <a:lnTo>
                    <a:pt x="59514" y="185230"/>
                  </a:lnTo>
                  <a:lnTo>
                    <a:pt x="37014" y="221069"/>
                  </a:lnTo>
                  <a:lnTo>
                    <a:pt x="19838" y="258711"/>
                  </a:lnTo>
                  <a:lnTo>
                    <a:pt x="7961" y="298530"/>
                  </a:lnTo>
                  <a:lnTo>
                    <a:pt x="1357" y="340897"/>
                  </a:lnTo>
                  <a:lnTo>
                    <a:pt x="0" y="386187"/>
                  </a:lnTo>
                  <a:lnTo>
                    <a:pt x="3862" y="434771"/>
                  </a:lnTo>
                  <a:lnTo>
                    <a:pt x="12920" y="487022"/>
                  </a:lnTo>
                  <a:lnTo>
                    <a:pt x="27641" y="525897"/>
                  </a:lnTo>
                  <a:lnTo>
                    <a:pt x="43575" y="565568"/>
                  </a:lnTo>
                  <a:lnTo>
                    <a:pt x="60724" y="606035"/>
                  </a:lnTo>
                  <a:lnTo>
                    <a:pt x="79086" y="647298"/>
                  </a:lnTo>
                  <a:lnTo>
                    <a:pt x="98662" y="689357"/>
                  </a:lnTo>
                  <a:lnTo>
                    <a:pt x="119452" y="732213"/>
                  </a:lnTo>
                  <a:lnTo>
                    <a:pt x="141456" y="775865"/>
                  </a:lnTo>
                  <a:lnTo>
                    <a:pt x="164673" y="820313"/>
                  </a:lnTo>
                  <a:lnTo>
                    <a:pt x="189105" y="865557"/>
                  </a:lnTo>
                  <a:lnTo>
                    <a:pt x="214750" y="911597"/>
                  </a:lnTo>
                  <a:lnTo>
                    <a:pt x="241610" y="958433"/>
                  </a:lnTo>
                  <a:lnTo>
                    <a:pt x="269683" y="1006066"/>
                  </a:lnTo>
                  <a:lnTo>
                    <a:pt x="298969" y="1054495"/>
                  </a:lnTo>
                  <a:lnTo>
                    <a:pt x="329470" y="1103720"/>
                  </a:lnTo>
                  <a:lnTo>
                    <a:pt x="361185" y="1153742"/>
                  </a:lnTo>
                  <a:lnTo>
                    <a:pt x="394113" y="1204559"/>
                  </a:lnTo>
                  <a:lnTo>
                    <a:pt x="428256" y="1256173"/>
                  </a:lnTo>
                  <a:lnTo>
                    <a:pt x="449887" y="1266902"/>
                  </a:lnTo>
                  <a:lnTo>
                    <a:pt x="470559" y="1262788"/>
                  </a:lnTo>
                  <a:lnTo>
                    <a:pt x="490271" y="1243830"/>
                  </a:lnTo>
                  <a:lnTo>
                    <a:pt x="509023" y="1210025"/>
                  </a:lnTo>
                  <a:lnTo>
                    <a:pt x="732068" y="844679"/>
                  </a:lnTo>
                  <a:lnTo>
                    <a:pt x="761072" y="795678"/>
                  </a:lnTo>
                  <a:lnTo>
                    <a:pt x="786234" y="747176"/>
                  </a:lnTo>
                  <a:lnTo>
                    <a:pt x="798446" y="719680"/>
                  </a:lnTo>
                  <a:lnTo>
                    <a:pt x="431805" y="719680"/>
                  </a:lnTo>
                  <a:lnTo>
                    <a:pt x="388025" y="715544"/>
                  </a:lnTo>
                  <a:lnTo>
                    <a:pt x="346820" y="703620"/>
                  </a:lnTo>
                  <a:lnTo>
                    <a:pt x="308877" y="684632"/>
                  </a:lnTo>
                  <a:lnTo>
                    <a:pt x="274884" y="659305"/>
                  </a:lnTo>
                  <a:lnTo>
                    <a:pt x="245529" y="628365"/>
                  </a:lnTo>
                  <a:lnTo>
                    <a:pt x="221500" y="592537"/>
                  </a:lnTo>
                  <a:lnTo>
                    <a:pt x="203485" y="552544"/>
                  </a:lnTo>
                  <a:lnTo>
                    <a:pt x="192171" y="509113"/>
                  </a:lnTo>
                  <a:lnTo>
                    <a:pt x="188247" y="462967"/>
                  </a:lnTo>
                  <a:lnTo>
                    <a:pt x="192171" y="416824"/>
                  </a:lnTo>
                  <a:lnTo>
                    <a:pt x="203485" y="373394"/>
                  </a:lnTo>
                  <a:lnTo>
                    <a:pt x="221500" y="333404"/>
                  </a:lnTo>
                  <a:lnTo>
                    <a:pt x="245529" y="297576"/>
                  </a:lnTo>
                  <a:lnTo>
                    <a:pt x="274884" y="266638"/>
                  </a:lnTo>
                  <a:lnTo>
                    <a:pt x="308877" y="241312"/>
                  </a:lnTo>
                  <a:lnTo>
                    <a:pt x="346820" y="222325"/>
                  </a:lnTo>
                  <a:lnTo>
                    <a:pt x="388025" y="210401"/>
                  </a:lnTo>
                  <a:lnTo>
                    <a:pt x="431805" y="206266"/>
                  </a:lnTo>
                  <a:lnTo>
                    <a:pt x="783984" y="206266"/>
                  </a:lnTo>
                  <a:lnTo>
                    <a:pt x="769450" y="182517"/>
                  </a:lnTo>
                  <a:lnTo>
                    <a:pt x="739110" y="143594"/>
                  </a:lnTo>
                  <a:lnTo>
                    <a:pt x="706049" y="109915"/>
                  </a:lnTo>
                  <a:lnTo>
                    <a:pt x="670704" y="81235"/>
                  </a:lnTo>
                  <a:lnTo>
                    <a:pt x="633517" y="57312"/>
                  </a:lnTo>
                  <a:lnTo>
                    <a:pt x="594925" y="37902"/>
                  </a:lnTo>
                  <a:lnTo>
                    <a:pt x="555367" y="22760"/>
                  </a:lnTo>
                  <a:lnTo>
                    <a:pt x="515283" y="11642"/>
                  </a:lnTo>
                  <a:lnTo>
                    <a:pt x="475112" y="4306"/>
                  </a:lnTo>
                  <a:lnTo>
                    <a:pt x="435292" y="506"/>
                  </a:lnTo>
                  <a:lnTo>
                    <a:pt x="396263" y="0"/>
                  </a:lnTo>
                  <a:close/>
                </a:path>
                <a:path w="856614" h="1267460">
                  <a:moveTo>
                    <a:pt x="783984" y="206266"/>
                  </a:moveTo>
                  <a:lnTo>
                    <a:pt x="431805" y="206266"/>
                  </a:lnTo>
                  <a:lnTo>
                    <a:pt x="475585" y="210401"/>
                  </a:lnTo>
                  <a:lnTo>
                    <a:pt x="516791" y="222325"/>
                  </a:lnTo>
                  <a:lnTo>
                    <a:pt x="554733" y="241312"/>
                  </a:lnTo>
                  <a:lnTo>
                    <a:pt x="588725" y="266638"/>
                  </a:lnTo>
                  <a:lnTo>
                    <a:pt x="618080" y="297576"/>
                  </a:lnTo>
                  <a:lnTo>
                    <a:pt x="642108" y="333404"/>
                  </a:lnTo>
                  <a:lnTo>
                    <a:pt x="660122" y="373394"/>
                  </a:lnTo>
                  <a:lnTo>
                    <a:pt x="671436" y="416824"/>
                  </a:lnTo>
                  <a:lnTo>
                    <a:pt x="675359" y="462967"/>
                  </a:lnTo>
                  <a:lnTo>
                    <a:pt x="671436" y="509113"/>
                  </a:lnTo>
                  <a:lnTo>
                    <a:pt x="660122" y="552544"/>
                  </a:lnTo>
                  <a:lnTo>
                    <a:pt x="642108" y="592537"/>
                  </a:lnTo>
                  <a:lnTo>
                    <a:pt x="618080" y="628365"/>
                  </a:lnTo>
                  <a:lnTo>
                    <a:pt x="588725" y="659305"/>
                  </a:lnTo>
                  <a:lnTo>
                    <a:pt x="554733" y="684632"/>
                  </a:lnTo>
                  <a:lnTo>
                    <a:pt x="516791" y="703620"/>
                  </a:lnTo>
                  <a:lnTo>
                    <a:pt x="475585" y="715544"/>
                  </a:lnTo>
                  <a:lnTo>
                    <a:pt x="431805" y="719680"/>
                  </a:lnTo>
                  <a:lnTo>
                    <a:pt x="798446" y="719680"/>
                  </a:lnTo>
                  <a:lnTo>
                    <a:pt x="825028" y="651676"/>
                  </a:lnTo>
                  <a:lnTo>
                    <a:pt x="838661" y="604676"/>
                  </a:lnTo>
                  <a:lnTo>
                    <a:pt x="848450" y="558177"/>
                  </a:lnTo>
                  <a:lnTo>
                    <a:pt x="854397" y="512179"/>
                  </a:lnTo>
                  <a:lnTo>
                    <a:pt x="856500" y="466681"/>
                  </a:lnTo>
                  <a:lnTo>
                    <a:pt x="854760" y="421684"/>
                  </a:lnTo>
                  <a:lnTo>
                    <a:pt x="849177" y="377187"/>
                  </a:lnTo>
                  <a:lnTo>
                    <a:pt x="839796" y="333404"/>
                  </a:lnTo>
                  <a:lnTo>
                    <a:pt x="839751" y="333191"/>
                  </a:lnTo>
                  <a:lnTo>
                    <a:pt x="820210" y="277072"/>
                  </a:lnTo>
                  <a:lnTo>
                    <a:pt x="796630" y="226929"/>
                  </a:lnTo>
                  <a:lnTo>
                    <a:pt x="783984" y="206266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6212649" y="1374970"/>
              <a:ext cx="741045" cy="1096645"/>
            </a:xfrm>
            <a:custGeom>
              <a:avLst/>
              <a:gdLst/>
              <a:ahLst/>
              <a:cxnLst/>
              <a:rect l="l" t="t" r="r" b="b"/>
              <a:pathLst>
                <a:path w="741045" h="1096645">
                  <a:moveTo>
                    <a:pt x="340856" y="0"/>
                  </a:moveTo>
                  <a:lnTo>
                    <a:pt x="302260" y="3075"/>
                  </a:lnTo>
                  <a:lnTo>
                    <a:pt x="232215" y="18918"/>
                  </a:lnTo>
                  <a:lnTo>
                    <a:pt x="175939" y="45329"/>
                  </a:lnTo>
                  <a:lnTo>
                    <a:pt x="129982" y="79570"/>
                  </a:lnTo>
                  <a:lnTo>
                    <a:pt x="91033" y="114322"/>
                  </a:lnTo>
                  <a:lnTo>
                    <a:pt x="59053" y="150174"/>
                  </a:lnTo>
                  <a:lnTo>
                    <a:pt x="34001" y="187716"/>
                  </a:lnTo>
                  <a:lnTo>
                    <a:pt x="15835" y="227536"/>
                  </a:lnTo>
                  <a:lnTo>
                    <a:pt x="4515" y="270223"/>
                  </a:lnTo>
                  <a:lnTo>
                    <a:pt x="0" y="316365"/>
                  </a:lnTo>
                  <a:lnTo>
                    <a:pt x="2247" y="366552"/>
                  </a:lnTo>
                  <a:lnTo>
                    <a:pt x="11218" y="421371"/>
                  </a:lnTo>
                  <a:lnTo>
                    <a:pt x="25734" y="459548"/>
                  </a:lnTo>
                  <a:lnTo>
                    <a:pt x="41599" y="498609"/>
                  </a:lnTo>
                  <a:lnTo>
                    <a:pt x="58813" y="538555"/>
                  </a:lnTo>
                  <a:lnTo>
                    <a:pt x="77376" y="579386"/>
                  </a:lnTo>
                  <a:lnTo>
                    <a:pt x="97289" y="621103"/>
                  </a:lnTo>
                  <a:lnTo>
                    <a:pt x="118551" y="663704"/>
                  </a:lnTo>
                  <a:lnTo>
                    <a:pt x="141162" y="707190"/>
                  </a:lnTo>
                  <a:lnTo>
                    <a:pt x="165122" y="751561"/>
                  </a:lnTo>
                  <a:lnTo>
                    <a:pt x="190431" y="796817"/>
                  </a:lnTo>
                  <a:lnTo>
                    <a:pt x="217090" y="842958"/>
                  </a:lnTo>
                  <a:lnTo>
                    <a:pt x="245097" y="889984"/>
                  </a:lnTo>
                  <a:lnTo>
                    <a:pt x="274454" y="937894"/>
                  </a:lnTo>
                  <a:lnTo>
                    <a:pt x="305160" y="986690"/>
                  </a:lnTo>
                  <a:lnTo>
                    <a:pt x="337216" y="1036370"/>
                  </a:lnTo>
                  <a:lnTo>
                    <a:pt x="370620" y="1086935"/>
                  </a:lnTo>
                  <a:lnTo>
                    <a:pt x="389336" y="1096220"/>
                  </a:lnTo>
                  <a:lnTo>
                    <a:pt x="407224" y="1092660"/>
                  </a:lnTo>
                  <a:lnTo>
                    <a:pt x="424282" y="1076256"/>
                  </a:lnTo>
                  <a:lnTo>
                    <a:pt x="440507" y="1047004"/>
                  </a:lnTo>
                  <a:lnTo>
                    <a:pt x="633518" y="730859"/>
                  </a:lnTo>
                  <a:lnTo>
                    <a:pt x="663741" y="679093"/>
                  </a:lnTo>
                  <a:lnTo>
                    <a:pt x="688997" y="627974"/>
                  </a:lnTo>
                  <a:lnTo>
                    <a:pt x="691120" y="622694"/>
                  </a:lnTo>
                  <a:lnTo>
                    <a:pt x="373687" y="622694"/>
                  </a:lnTo>
                  <a:lnTo>
                    <a:pt x="325362" y="616828"/>
                  </a:lnTo>
                  <a:lnTo>
                    <a:pt x="281002" y="600117"/>
                  </a:lnTo>
                  <a:lnTo>
                    <a:pt x="241870" y="573894"/>
                  </a:lnTo>
                  <a:lnTo>
                    <a:pt x="209232" y="539494"/>
                  </a:lnTo>
                  <a:lnTo>
                    <a:pt x="184353" y="498249"/>
                  </a:lnTo>
                  <a:lnTo>
                    <a:pt x="168498" y="451492"/>
                  </a:lnTo>
                  <a:lnTo>
                    <a:pt x="162932" y="400556"/>
                  </a:lnTo>
                  <a:lnTo>
                    <a:pt x="168498" y="349623"/>
                  </a:lnTo>
                  <a:lnTo>
                    <a:pt x="184353" y="302868"/>
                  </a:lnTo>
                  <a:lnTo>
                    <a:pt x="209232" y="261624"/>
                  </a:lnTo>
                  <a:lnTo>
                    <a:pt x="241870" y="227225"/>
                  </a:lnTo>
                  <a:lnTo>
                    <a:pt x="281002" y="201003"/>
                  </a:lnTo>
                  <a:lnTo>
                    <a:pt x="325362" y="184292"/>
                  </a:lnTo>
                  <a:lnTo>
                    <a:pt x="373687" y="178425"/>
                  </a:lnTo>
                  <a:lnTo>
                    <a:pt x="678917" y="178425"/>
                  </a:lnTo>
                  <a:lnTo>
                    <a:pt x="651408" y="138359"/>
                  </a:lnTo>
                  <a:lnTo>
                    <a:pt x="618353" y="101922"/>
                  </a:lnTo>
                  <a:lnTo>
                    <a:pt x="582379" y="71661"/>
                  </a:lnTo>
                  <a:lnTo>
                    <a:pt x="544122" y="47223"/>
                  </a:lnTo>
                  <a:lnTo>
                    <a:pt x="504218" y="28254"/>
                  </a:lnTo>
                  <a:lnTo>
                    <a:pt x="463303" y="14400"/>
                  </a:lnTo>
                  <a:lnTo>
                    <a:pt x="422014" y="5309"/>
                  </a:lnTo>
                  <a:lnTo>
                    <a:pt x="380986" y="626"/>
                  </a:lnTo>
                  <a:lnTo>
                    <a:pt x="340856" y="0"/>
                  </a:lnTo>
                  <a:close/>
                </a:path>
                <a:path w="741045" h="1096645">
                  <a:moveTo>
                    <a:pt x="678917" y="178425"/>
                  </a:moveTo>
                  <a:lnTo>
                    <a:pt x="373687" y="178425"/>
                  </a:lnTo>
                  <a:lnTo>
                    <a:pt x="422013" y="184292"/>
                  </a:lnTo>
                  <a:lnTo>
                    <a:pt x="466374" y="201003"/>
                  </a:lnTo>
                  <a:lnTo>
                    <a:pt x="505506" y="227225"/>
                  </a:lnTo>
                  <a:lnTo>
                    <a:pt x="538144" y="261624"/>
                  </a:lnTo>
                  <a:lnTo>
                    <a:pt x="563024" y="302868"/>
                  </a:lnTo>
                  <a:lnTo>
                    <a:pt x="578879" y="349623"/>
                  </a:lnTo>
                  <a:lnTo>
                    <a:pt x="584445" y="400556"/>
                  </a:lnTo>
                  <a:lnTo>
                    <a:pt x="578879" y="451492"/>
                  </a:lnTo>
                  <a:lnTo>
                    <a:pt x="563024" y="498249"/>
                  </a:lnTo>
                  <a:lnTo>
                    <a:pt x="538144" y="539494"/>
                  </a:lnTo>
                  <a:lnTo>
                    <a:pt x="505506" y="573894"/>
                  </a:lnTo>
                  <a:lnTo>
                    <a:pt x="466374" y="600117"/>
                  </a:lnTo>
                  <a:lnTo>
                    <a:pt x="422013" y="616828"/>
                  </a:lnTo>
                  <a:lnTo>
                    <a:pt x="373687" y="622694"/>
                  </a:lnTo>
                  <a:lnTo>
                    <a:pt x="691120" y="622694"/>
                  </a:lnTo>
                  <a:lnTo>
                    <a:pt x="709286" y="577502"/>
                  </a:lnTo>
                  <a:lnTo>
                    <a:pt x="724606" y="527677"/>
                  </a:lnTo>
                  <a:lnTo>
                    <a:pt x="734960" y="478499"/>
                  </a:lnTo>
                  <a:lnTo>
                    <a:pt x="740345" y="429968"/>
                  </a:lnTo>
                  <a:lnTo>
                    <a:pt x="740763" y="382084"/>
                  </a:lnTo>
                  <a:lnTo>
                    <a:pt x="736214" y="334847"/>
                  </a:lnTo>
                  <a:lnTo>
                    <a:pt x="726697" y="288258"/>
                  </a:lnTo>
                  <a:lnTo>
                    <a:pt x="706216" y="231173"/>
                  </a:lnTo>
                  <a:lnTo>
                    <a:pt x="680908" y="181325"/>
                  </a:lnTo>
                  <a:lnTo>
                    <a:pt x="678917" y="178425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6119468" y="1441525"/>
              <a:ext cx="741045" cy="1096645"/>
            </a:xfrm>
            <a:custGeom>
              <a:avLst/>
              <a:gdLst/>
              <a:ahLst/>
              <a:cxnLst/>
              <a:rect l="l" t="t" r="r" b="b"/>
              <a:pathLst>
                <a:path w="741045" h="1096645">
                  <a:moveTo>
                    <a:pt x="340855" y="0"/>
                  </a:moveTo>
                  <a:lnTo>
                    <a:pt x="302259" y="3075"/>
                  </a:lnTo>
                  <a:lnTo>
                    <a:pt x="232213" y="18918"/>
                  </a:lnTo>
                  <a:lnTo>
                    <a:pt x="175938" y="45328"/>
                  </a:lnTo>
                  <a:lnTo>
                    <a:pt x="129980" y="79569"/>
                  </a:lnTo>
                  <a:lnTo>
                    <a:pt x="91032" y="114322"/>
                  </a:lnTo>
                  <a:lnTo>
                    <a:pt x="59053" y="150174"/>
                  </a:lnTo>
                  <a:lnTo>
                    <a:pt x="34001" y="187716"/>
                  </a:lnTo>
                  <a:lnTo>
                    <a:pt x="15835" y="227536"/>
                  </a:lnTo>
                  <a:lnTo>
                    <a:pt x="4515" y="270222"/>
                  </a:lnTo>
                  <a:lnTo>
                    <a:pt x="0" y="316364"/>
                  </a:lnTo>
                  <a:lnTo>
                    <a:pt x="2247" y="366550"/>
                  </a:lnTo>
                  <a:lnTo>
                    <a:pt x="11216" y="421370"/>
                  </a:lnTo>
                  <a:lnTo>
                    <a:pt x="25733" y="459546"/>
                  </a:lnTo>
                  <a:lnTo>
                    <a:pt x="41599" y="498607"/>
                  </a:lnTo>
                  <a:lnTo>
                    <a:pt x="58813" y="538553"/>
                  </a:lnTo>
                  <a:lnTo>
                    <a:pt x="77377" y="579385"/>
                  </a:lnTo>
                  <a:lnTo>
                    <a:pt x="97290" y="621101"/>
                  </a:lnTo>
                  <a:lnTo>
                    <a:pt x="118552" y="663702"/>
                  </a:lnTo>
                  <a:lnTo>
                    <a:pt x="141163" y="707189"/>
                  </a:lnTo>
                  <a:lnTo>
                    <a:pt x="165123" y="751560"/>
                  </a:lnTo>
                  <a:lnTo>
                    <a:pt x="190432" y="796816"/>
                  </a:lnTo>
                  <a:lnTo>
                    <a:pt x="217091" y="842957"/>
                  </a:lnTo>
                  <a:lnTo>
                    <a:pt x="245098" y="889983"/>
                  </a:lnTo>
                  <a:lnTo>
                    <a:pt x="274455" y="937895"/>
                  </a:lnTo>
                  <a:lnTo>
                    <a:pt x="305160" y="986691"/>
                  </a:lnTo>
                  <a:lnTo>
                    <a:pt x="337215" y="1036371"/>
                  </a:lnTo>
                  <a:lnTo>
                    <a:pt x="370619" y="1086937"/>
                  </a:lnTo>
                  <a:lnTo>
                    <a:pt x="389336" y="1096221"/>
                  </a:lnTo>
                  <a:lnTo>
                    <a:pt x="407224" y="1092661"/>
                  </a:lnTo>
                  <a:lnTo>
                    <a:pt x="424282" y="1076254"/>
                  </a:lnTo>
                  <a:lnTo>
                    <a:pt x="440509" y="1047002"/>
                  </a:lnTo>
                  <a:lnTo>
                    <a:pt x="633516" y="730861"/>
                  </a:lnTo>
                  <a:lnTo>
                    <a:pt x="663740" y="679094"/>
                  </a:lnTo>
                  <a:lnTo>
                    <a:pt x="688997" y="627974"/>
                  </a:lnTo>
                  <a:lnTo>
                    <a:pt x="691120" y="622693"/>
                  </a:lnTo>
                  <a:lnTo>
                    <a:pt x="373690" y="622693"/>
                  </a:lnTo>
                  <a:lnTo>
                    <a:pt x="325365" y="616826"/>
                  </a:lnTo>
                  <a:lnTo>
                    <a:pt x="281004" y="600115"/>
                  </a:lnTo>
                  <a:lnTo>
                    <a:pt x="241872" y="573893"/>
                  </a:lnTo>
                  <a:lnTo>
                    <a:pt x="209234" y="539492"/>
                  </a:lnTo>
                  <a:lnTo>
                    <a:pt x="184355" y="498247"/>
                  </a:lnTo>
                  <a:lnTo>
                    <a:pt x="168500" y="451490"/>
                  </a:lnTo>
                  <a:lnTo>
                    <a:pt x="162934" y="400554"/>
                  </a:lnTo>
                  <a:lnTo>
                    <a:pt x="168500" y="349621"/>
                  </a:lnTo>
                  <a:lnTo>
                    <a:pt x="184355" y="302866"/>
                  </a:lnTo>
                  <a:lnTo>
                    <a:pt x="209234" y="261622"/>
                  </a:lnTo>
                  <a:lnTo>
                    <a:pt x="241872" y="227223"/>
                  </a:lnTo>
                  <a:lnTo>
                    <a:pt x="281004" y="201001"/>
                  </a:lnTo>
                  <a:lnTo>
                    <a:pt x="325365" y="184290"/>
                  </a:lnTo>
                  <a:lnTo>
                    <a:pt x="373690" y="178424"/>
                  </a:lnTo>
                  <a:lnTo>
                    <a:pt x="678918" y="178424"/>
                  </a:lnTo>
                  <a:lnTo>
                    <a:pt x="651409" y="138357"/>
                  </a:lnTo>
                  <a:lnTo>
                    <a:pt x="618353" y="101921"/>
                  </a:lnTo>
                  <a:lnTo>
                    <a:pt x="582379" y="71660"/>
                  </a:lnTo>
                  <a:lnTo>
                    <a:pt x="544121" y="47222"/>
                  </a:lnTo>
                  <a:lnTo>
                    <a:pt x="504217" y="28253"/>
                  </a:lnTo>
                  <a:lnTo>
                    <a:pt x="463302" y="14400"/>
                  </a:lnTo>
                  <a:lnTo>
                    <a:pt x="422012" y="5309"/>
                  </a:lnTo>
                  <a:lnTo>
                    <a:pt x="380985" y="626"/>
                  </a:lnTo>
                  <a:lnTo>
                    <a:pt x="340855" y="0"/>
                  </a:lnTo>
                  <a:close/>
                </a:path>
                <a:path w="741045" h="1096645">
                  <a:moveTo>
                    <a:pt x="678918" y="178424"/>
                  </a:moveTo>
                  <a:lnTo>
                    <a:pt x="373690" y="178424"/>
                  </a:lnTo>
                  <a:lnTo>
                    <a:pt x="422014" y="184290"/>
                  </a:lnTo>
                  <a:lnTo>
                    <a:pt x="466375" y="201001"/>
                  </a:lnTo>
                  <a:lnTo>
                    <a:pt x="505506" y="227223"/>
                  </a:lnTo>
                  <a:lnTo>
                    <a:pt x="538144" y="261622"/>
                  </a:lnTo>
                  <a:lnTo>
                    <a:pt x="563023" y="302866"/>
                  </a:lnTo>
                  <a:lnTo>
                    <a:pt x="578878" y="349621"/>
                  </a:lnTo>
                  <a:lnTo>
                    <a:pt x="584444" y="400554"/>
                  </a:lnTo>
                  <a:lnTo>
                    <a:pt x="578878" y="451490"/>
                  </a:lnTo>
                  <a:lnTo>
                    <a:pt x="563023" y="498247"/>
                  </a:lnTo>
                  <a:lnTo>
                    <a:pt x="538144" y="539492"/>
                  </a:lnTo>
                  <a:lnTo>
                    <a:pt x="505506" y="573893"/>
                  </a:lnTo>
                  <a:lnTo>
                    <a:pt x="466375" y="600115"/>
                  </a:lnTo>
                  <a:lnTo>
                    <a:pt x="422014" y="616826"/>
                  </a:lnTo>
                  <a:lnTo>
                    <a:pt x="373690" y="622693"/>
                  </a:lnTo>
                  <a:lnTo>
                    <a:pt x="691120" y="622693"/>
                  </a:lnTo>
                  <a:lnTo>
                    <a:pt x="709285" y="577502"/>
                  </a:lnTo>
                  <a:lnTo>
                    <a:pt x="724606" y="527677"/>
                  </a:lnTo>
                  <a:lnTo>
                    <a:pt x="734960" y="478499"/>
                  </a:lnTo>
                  <a:lnTo>
                    <a:pt x="740346" y="429968"/>
                  </a:lnTo>
                  <a:lnTo>
                    <a:pt x="740764" y="382084"/>
                  </a:lnTo>
                  <a:lnTo>
                    <a:pt x="736215" y="334847"/>
                  </a:lnTo>
                  <a:lnTo>
                    <a:pt x="726699" y="288256"/>
                  </a:lnTo>
                  <a:lnTo>
                    <a:pt x="706218" y="231171"/>
                  </a:lnTo>
                  <a:lnTo>
                    <a:pt x="680909" y="181323"/>
                  </a:lnTo>
                  <a:lnTo>
                    <a:pt x="678918" y="178424"/>
                  </a:lnTo>
                  <a:close/>
                </a:path>
              </a:pathLst>
            </a:custGeom>
            <a:solidFill>
              <a:srgbClr val="1AB1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9139993" y="612622"/>
              <a:ext cx="519430" cy="767715"/>
            </a:xfrm>
            <a:custGeom>
              <a:avLst/>
              <a:gdLst/>
              <a:ahLst/>
              <a:cxnLst/>
              <a:rect l="l" t="t" r="r" b="b"/>
              <a:pathLst>
                <a:path w="519429" h="767715">
                  <a:moveTo>
                    <a:pt x="261487" y="0"/>
                  </a:moveTo>
                  <a:lnTo>
                    <a:pt x="221194" y="930"/>
                  </a:lnTo>
                  <a:lnTo>
                    <a:pt x="150597" y="17489"/>
                  </a:lnTo>
                  <a:lnTo>
                    <a:pt x="76594" y="67678"/>
                  </a:lnTo>
                  <a:lnTo>
                    <a:pt x="41166" y="105032"/>
                  </a:lnTo>
                  <a:lnTo>
                    <a:pt x="16656" y="145047"/>
                  </a:lnTo>
                  <a:lnTo>
                    <a:pt x="2966" y="189117"/>
                  </a:lnTo>
                  <a:lnTo>
                    <a:pt x="0" y="238633"/>
                  </a:lnTo>
                  <a:lnTo>
                    <a:pt x="7660" y="294987"/>
                  </a:lnTo>
                  <a:lnTo>
                    <a:pt x="23266" y="335330"/>
                  </a:lnTo>
                  <a:lnTo>
                    <a:pt x="40998" y="377068"/>
                  </a:lnTo>
                  <a:lnTo>
                    <a:pt x="60855" y="420200"/>
                  </a:lnTo>
                  <a:lnTo>
                    <a:pt x="82840" y="464726"/>
                  </a:lnTo>
                  <a:lnTo>
                    <a:pt x="106950" y="510647"/>
                  </a:lnTo>
                  <a:lnTo>
                    <a:pt x="133187" y="557963"/>
                  </a:lnTo>
                  <a:lnTo>
                    <a:pt x="161550" y="606673"/>
                  </a:lnTo>
                  <a:lnTo>
                    <a:pt x="192039" y="656778"/>
                  </a:lnTo>
                  <a:lnTo>
                    <a:pt x="224655" y="708278"/>
                  </a:lnTo>
                  <a:lnTo>
                    <a:pt x="259397" y="761173"/>
                  </a:lnTo>
                  <a:lnTo>
                    <a:pt x="272507" y="767677"/>
                  </a:lnTo>
                  <a:lnTo>
                    <a:pt x="285036" y="765183"/>
                  </a:lnTo>
                  <a:lnTo>
                    <a:pt x="296983" y="753692"/>
                  </a:lnTo>
                  <a:lnTo>
                    <a:pt x="308347" y="733201"/>
                  </a:lnTo>
                  <a:lnTo>
                    <a:pt x="443538" y="511765"/>
                  </a:lnTo>
                  <a:lnTo>
                    <a:pt x="470118" y="465229"/>
                  </a:lnTo>
                  <a:lnTo>
                    <a:pt x="483413" y="436003"/>
                  </a:lnTo>
                  <a:lnTo>
                    <a:pt x="261547" y="436003"/>
                  </a:lnTo>
                  <a:lnTo>
                    <a:pt x="214887" y="428071"/>
                  </a:lnTo>
                  <a:lnTo>
                    <a:pt x="174363" y="405983"/>
                  </a:lnTo>
                  <a:lnTo>
                    <a:pt x="142407" y="372301"/>
                  </a:lnTo>
                  <a:lnTo>
                    <a:pt x="121451" y="329588"/>
                  </a:lnTo>
                  <a:lnTo>
                    <a:pt x="113925" y="280408"/>
                  </a:lnTo>
                  <a:lnTo>
                    <a:pt x="121451" y="231230"/>
                  </a:lnTo>
                  <a:lnTo>
                    <a:pt x="142407" y="188519"/>
                  </a:lnTo>
                  <a:lnTo>
                    <a:pt x="174363" y="154838"/>
                  </a:lnTo>
                  <a:lnTo>
                    <a:pt x="214887" y="132751"/>
                  </a:lnTo>
                  <a:lnTo>
                    <a:pt x="261547" y="124819"/>
                  </a:lnTo>
                  <a:lnTo>
                    <a:pt x="474008" y="124819"/>
                  </a:lnTo>
                  <a:lnTo>
                    <a:pt x="458060" y="99299"/>
                  </a:lnTo>
                  <a:lnTo>
                    <a:pt x="423969" y="63040"/>
                  </a:lnTo>
                  <a:lnTo>
                    <a:pt x="385895" y="35742"/>
                  </a:lnTo>
                  <a:lnTo>
                    <a:pt x="345209" y="16643"/>
                  </a:lnTo>
                  <a:lnTo>
                    <a:pt x="303283" y="4983"/>
                  </a:lnTo>
                  <a:lnTo>
                    <a:pt x="261487" y="0"/>
                  </a:lnTo>
                  <a:close/>
                </a:path>
                <a:path w="519429" h="767715">
                  <a:moveTo>
                    <a:pt x="474008" y="124819"/>
                  </a:moveTo>
                  <a:lnTo>
                    <a:pt x="261547" y="124819"/>
                  </a:lnTo>
                  <a:lnTo>
                    <a:pt x="308207" y="132751"/>
                  </a:lnTo>
                  <a:lnTo>
                    <a:pt x="348730" y="154838"/>
                  </a:lnTo>
                  <a:lnTo>
                    <a:pt x="380686" y="188519"/>
                  </a:lnTo>
                  <a:lnTo>
                    <a:pt x="401642" y="231230"/>
                  </a:lnTo>
                  <a:lnTo>
                    <a:pt x="409168" y="280408"/>
                  </a:lnTo>
                  <a:lnTo>
                    <a:pt x="401642" y="329588"/>
                  </a:lnTo>
                  <a:lnTo>
                    <a:pt x="380686" y="372301"/>
                  </a:lnTo>
                  <a:lnTo>
                    <a:pt x="348730" y="405983"/>
                  </a:lnTo>
                  <a:lnTo>
                    <a:pt x="308207" y="428071"/>
                  </a:lnTo>
                  <a:lnTo>
                    <a:pt x="261547" y="436003"/>
                  </a:lnTo>
                  <a:lnTo>
                    <a:pt x="483413" y="436003"/>
                  </a:lnTo>
                  <a:lnTo>
                    <a:pt x="490946" y="419442"/>
                  </a:lnTo>
                  <a:lnTo>
                    <a:pt x="506022" y="374405"/>
                  </a:lnTo>
                  <a:lnTo>
                    <a:pt x="515346" y="330117"/>
                  </a:lnTo>
                  <a:lnTo>
                    <a:pt x="518918" y="286579"/>
                  </a:lnTo>
                  <a:lnTo>
                    <a:pt x="516738" y="243790"/>
                  </a:lnTo>
                  <a:lnTo>
                    <a:pt x="508806" y="201750"/>
                  </a:lnTo>
                  <a:lnTo>
                    <a:pt x="486796" y="145282"/>
                  </a:lnTo>
                  <a:lnTo>
                    <a:pt x="474008" y="124819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6979907" y="659243"/>
              <a:ext cx="2614295" cy="788035"/>
            </a:xfrm>
            <a:custGeom>
              <a:avLst/>
              <a:gdLst/>
              <a:ahLst/>
              <a:cxnLst/>
              <a:rect l="l" t="t" r="r" b="b"/>
              <a:pathLst>
                <a:path w="2614295" h="788035">
                  <a:moveTo>
                    <a:pt x="2184819" y="762736"/>
                  </a:moveTo>
                  <a:lnTo>
                    <a:pt x="2182863" y="753148"/>
                  </a:lnTo>
                  <a:lnTo>
                    <a:pt x="2177554" y="745286"/>
                  </a:lnTo>
                  <a:lnTo>
                    <a:pt x="2169706" y="739990"/>
                  </a:lnTo>
                  <a:lnTo>
                    <a:pt x="2160117" y="738035"/>
                  </a:lnTo>
                  <a:lnTo>
                    <a:pt x="24688" y="738035"/>
                  </a:lnTo>
                  <a:lnTo>
                    <a:pt x="15100" y="739990"/>
                  </a:lnTo>
                  <a:lnTo>
                    <a:pt x="7251" y="745286"/>
                  </a:lnTo>
                  <a:lnTo>
                    <a:pt x="1943" y="753148"/>
                  </a:lnTo>
                  <a:lnTo>
                    <a:pt x="0" y="762736"/>
                  </a:lnTo>
                  <a:lnTo>
                    <a:pt x="1943" y="772325"/>
                  </a:lnTo>
                  <a:lnTo>
                    <a:pt x="7251" y="780186"/>
                  </a:lnTo>
                  <a:lnTo>
                    <a:pt x="15100" y="785482"/>
                  </a:lnTo>
                  <a:lnTo>
                    <a:pt x="24688" y="787438"/>
                  </a:lnTo>
                  <a:lnTo>
                    <a:pt x="2160117" y="787438"/>
                  </a:lnTo>
                  <a:lnTo>
                    <a:pt x="2169706" y="785482"/>
                  </a:lnTo>
                  <a:lnTo>
                    <a:pt x="2177554" y="780186"/>
                  </a:lnTo>
                  <a:lnTo>
                    <a:pt x="2182863" y="772325"/>
                  </a:lnTo>
                  <a:lnTo>
                    <a:pt x="2184819" y="762736"/>
                  </a:lnTo>
                  <a:close/>
                </a:path>
                <a:path w="2614295" h="788035">
                  <a:moveTo>
                    <a:pt x="2613723" y="286575"/>
                  </a:moveTo>
                  <a:lnTo>
                    <a:pt x="2611551" y="243789"/>
                  </a:lnTo>
                  <a:lnTo>
                    <a:pt x="2603614" y="201752"/>
                  </a:lnTo>
                  <a:lnTo>
                    <a:pt x="2581605" y="145288"/>
                  </a:lnTo>
                  <a:lnTo>
                    <a:pt x="2568816" y="124815"/>
                  </a:lnTo>
                  <a:lnTo>
                    <a:pt x="2552877" y="99301"/>
                  </a:lnTo>
                  <a:lnTo>
                    <a:pt x="2518778" y="63042"/>
                  </a:lnTo>
                  <a:lnTo>
                    <a:pt x="2503982" y="52438"/>
                  </a:lnTo>
                  <a:lnTo>
                    <a:pt x="2503982" y="280403"/>
                  </a:lnTo>
                  <a:lnTo>
                    <a:pt x="2496451" y="329590"/>
                  </a:lnTo>
                  <a:lnTo>
                    <a:pt x="2475496" y="372300"/>
                  </a:lnTo>
                  <a:lnTo>
                    <a:pt x="2443543" y="405980"/>
                  </a:lnTo>
                  <a:lnTo>
                    <a:pt x="2403017" y="428078"/>
                  </a:lnTo>
                  <a:lnTo>
                    <a:pt x="2356358" y="436003"/>
                  </a:lnTo>
                  <a:lnTo>
                    <a:pt x="2309698" y="428078"/>
                  </a:lnTo>
                  <a:lnTo>
                    <a:pt x="2269172" y="405980"/>
                  </a:lnTo>
                  <a:lnTo>
                    <a:pt x="2237219" y="372300"/>
                  </a:lnTo>
                  <a:lnTo>
                    <a:pt x="2216264" y="329590"/>
                  </a:lnTo>
                  <a:lnTo>
                    <a:pt x="2208746" y="280403"/>
                  </a:lnTo>
                  <a:lnTo>
                    <a:pt x="2216264" y="231228"/>
                  </a:lnTo>
                  <a:lnTo>
                    <a:pt x="2237219" y="188518"/>
                  </a:lnTo>
                  <a:lnTo>
                    <a:pt x="2269172" y="154838"/>
                  </a:lnTo>
                  <a:lnTo>
                    <a:pt x="2309698" y="132753"/>
                  </a:lnTo>
                  <a:lnTo>
                    <a:pt x="2356358" y="124815"/>
                  </a:lnTo>
                  <a:lnTo>
                    <a:pt x="2403017" y="132753"/>
                  </a:lnTo>
                  <a:lnTo>
                    <a:pt x="2443543" y="154838"/>
                  </a:lnTo>
                  <a:lnTo>
                    <a:pt x="2475496" y="188518"/>
                  </a:lnTo>
                  <a:lnTo>
                    <a:pt x="2496451" y="231228"/>
                  </a:lnTo>
                  <a:lnTo>
                    <a:pt x="2503982" y="280403"/>
                  </a:lnTo>
                  <a:lnTo>
                    <a:pt x="2503982" y="52438"/>
                  </a:lnTo>
                  <a:lnTo>
                    <a:pt x="2480703" y="35737"/>
                  </a:lnTo>
                  <a:lnTo>
                    <a:pt x="2440025" y="16649"/>
                  </a:lnTo>
                  <a:lnTo>
                    <a:pt x="2398103" y="4991"/>
                  </a:lnTo>
                  <a:lnTo>
                    <a:pt x="2356307" y="0"/>
                  </a:lnTo>
                  <a:lnTo>
                    <a:pt x="2316010" y="927"/>
                  </a:lnTo>
                  <a:lnTo>
                    <a:pt x="2245410" y="17487"/>
                  </a:lnTo>
                  <a:lnTo>
                    <a:pt x="2171408" y="67678"/>
                  </a:lnTo>
                  <a:lnTo>
                    <a:pt x="2135975" y="105029"/>
                  </a:lnTo>
                  <a:lnTo>
                    <a:pt x="2111464" y="145046"/>
                  </a:lnTo>
                  <a:lnTo>
                    <a:pt x="2097773" y="189115"/>
                  </a:lnTo>
                  <a:lnTo>
                    <a:pt x="2094814" y="238633"/>
                  </a:lnTo>
                  <a:lnTo>
                    <a:pt x="2102472" y="294982"/>
                  </a:lnTo>
                  <a:lnTo>
                    <a:pt x="2118080" y="335330"/>
                  </a:lnTo>
                  <a:lnTo>
                    <a:pt x="2135809" y="377075"/>
                  </a:lnTo>
                  <a:lnTo>
                    <a:pt x="2155672" y="420204"/>
                  </a:lnTo>
                  <a:lnTo>
                    <a:pt x="2177656" y="464731"/>
                  </a:lnTo>
                  <a:lnTo>
                    <a:pt x="2201761" y="510654"/>
                  </a:lnTo>
                  <a:lnTo>
                    <a:pt x="2227999" y="557961"/>
                  </a:lnTo>
                  <a:lnTo>
                    <a:pt x="2256358" y="606679"/>
                  </a:lnTo>
                  <a:lnTo>
                    <a:pt x="2286851" y="656780"/>
                  </a:lnTo>
                  <a:lnTo>
                    <a:pt x="2319464" y="708279"/>
                  </a:lnTo>
                  <a:lnTo>
                    <a:pt x="2354211" y="761174"/>
                  </a:lnTo>
                  <a:lnTo>
                    <a:pt x="2367318" y="767676"/>
                  </a:lnTo>
                  <a:lnTo>
                    <a:pt x="2379853" y="765187"/>
                  </a:lnTo>
                  <a:lnTo>
                    <a:pt x="2391791" y="753694"/>
                  </a:lnTo>
                  <a:lnTo>
                    <a:pt x="2403157" y="733209"/>
                  </a:lnTo>
                  <a:lnTo>
                    <a:pt x="2538349" y="511771"/>
                  </a:lnTo>
                  <a:lnTo>
                    <a:pt x="2564930" y="465226"/>
                  </a:lnTo>
                  <a:lnTo>
                    <a:pt x="2585758" y="419442"/>
                  </a:lnTo>
                  <a:lnTo>
                    <a:pt x="2600833" y="374408"/>
                  </a:lnTo>
                  <a:lnTo>
                    <a:pt x="2610154" y="330123"/>
                  </a:lnTo>
                  <a:lnTo>
                    <a:pt x="2613723" y="286575"/>
                  </a:lnTo>
                  <a:close/>
                </a:path>
              </a:pathLst>
            </a:custGeom>
            <a:solidFill>
              <a:srgbClr val="1DCC1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632940" y="2492715"/>
              <a:ext cx="2541905" cy="49530"/>
            </a:xfrm>
            <a:custGeom>
              <a:avLst/>
              <a:gdLst/>
              <a:ahLst/>
              <a:cxnLst/>
              <a:rect l="l" t="t" r="r" b="b"/>
              <a:pathLst>
                <a:path w="2541904" h="49530">
                  <a:moveTo>
                    <a:pt x="2517145" y="0"/>
                  </a:moveTo>
                  <a:lnTo>
                    <a:pt x="24695" y="0"/>
                  </a:lnTo>
                  <a:lnTo>
                    <a:pt x="15106" y="1948"/>
                  </a:lnTo>
                  <a:lnTo>
                    <a:pt x="7254" y="7254"/>
                  </a:lnTo>
                  <a:lnTo>
                    <a:pt x="1948" y="15107"/>
                  </a:lnTo>
                  <a:lnTo>
                    <a:pt x="0" y="24704"/>
                  </a:lnTo>
                  <a:lnTo>
                    <a:pt x="1948" y="34292"/>
                  </a:lnTo>
                  <a:lnTo>
                    <a:pt x="7254" y="42145"/>
                  </a:lnTo>
                  <a:lnTo>
                    <a:pt x="15106" y="47450"/>
                  </a:lnTo>
                  <a:lnTo>
                    <a:pt x="24695" y="49399"/>
                  </a:lnTo>
                  <a:lnTo>
                    <a:pt x="2517145" y="49399"/>
                  </a:lnTo>
                  <a:lnTo>
                    <a:pt x="2526733" y="47450"/>
                  </a:lnTo>
                  <a:lnTo>
                    <a:pt x="2534586" y="42145"/>
                  </a:lnTo>
                  <a:lnTo>
                    <a:pt x="2539891" y="34292"/>
                  </a:lnTo>
                  <a:lnTo>
                    <a:pt x="2541840" y="24696"/>
                  </a:lnTo>
                  <a:lnTo>
                    <a:pt x="2539891" y="15107"/>
                  </a:lnTo>
                  <a:lnTo>
                    <a:pt x="2534586" y="7254"/>
                  </a:lnTo>
                  <a:lnTo>
                    <a:pt x="2526733" y="1948"/>
                  </a:lnTo>
                  <a:lnTo>
                    <a:pt x="2517145" y="0"/>
                  </a:lnTo>
                  <a:close/>
                </a:path>
              </a:pathLst>
            </a:custGeom>
            <a:solidFill>
              <a:srgbClr val="1AB1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508075" y="4130986"/>
              <a:ext cx="2681605" cy="55880"/>
            </a:xfrm>
            <a:custGeom>
              <a:avLst/>
              <a:gdLst/>
              <a:ahLst/>
              <a:cxnLst/>
              <a:rect l="l" t="t" r="r" b="b"/>
              <a:pathLst>
                <a:path w="2681604" h="55879">
                  <a:moveTo>
                    <a:pt x="2653682" y="0"/>
                  </a:moveTo>
                  <a:lnTo>
                    <a:pt x="27720" y="0"/>
                  </a:lnTo>
                  <a:lnTo>
                    <a:pt x="16956" y="2187"/>
                  </a:lnTo>
                  <a:lnTo>
                    <a:pt x="8142" y="8142"/>
                  </a:lnTo>
                  <a:lnTo>
                    <a:pt x="2187" y="16955"/>
                  </a:lnTo>
                  <a:lnTo>
                    <a:pt x="0" y="27716"/>
                  </a:lnTo>
                  <a:lnTo>
                    <a:pt x="2187" y="38480"/>
                  </a:lnTo>
                  <a:lnTo>
                    <a:pt x="8142" y="47294"/>
                  </a:lnTo>
                  <a:lnTo>
                    <a:pt x="16956" y="53248"/>
                  </a:lnTo>
                  <a:lnTo>
                    <a:pt x="27720" y="55435"/>
                  </a:lnTo>
                  <a:lnTo>
                    <a:pt x="2653682" y="55435"/>
                  </a:lnTo>
                  <a:lnTo>
                    <a:pt x="2664446" y="53248"/>
                  </a:lnTo>
                  <a:lnTo>
                    <a:pt x="2673260" y="47294"/>
                  </a:lnTo>
                  <a:lnTo>
                    <a:pt x="2679215" y="38480"/>
                  </a:lnTo>
                  <a:lnTo>
                    <a:pt x="2681403" y="27716"/>
                  </a:lnTo>
                  <a:lnTo>
                    <a:pt x="2679215" y="16955"/>
                  </a:lnTo>
                  <a:lnTo>
                    <a:pt x="2673260" y="8142"/>
                  </a:lnTo>
                  <a:lnTo>
                    <a:pt x="2664446" y="2187"/>
                  </a:lnTo>
                  <a:lnTo>
                    <a:pt x="2653682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7073507" y="1096144"/>
            <a:ext cx="1491615" cy="2952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750" b="1">
                <a:solidFill>
                  <a:srgbClr val="231F20"/>
                </a:solidFill>
                <a:latin typeface="Roboto"/>
                <a:cs typeface="Roboto"/>
              </a:rPr>
              <a:t>RUTA</a:t>
            </a:r>
            <a:r>
              <a:rPr dirty="0" sz="1750" spc="-55" b="1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dirty="0" sz="1750" spc="-10" b="1">
                <a:solidFill>
                  <a:srgbClr val="231F20"/>
                </a:solidFill>
                <a:latin typeface="Roboto"/>
                <a:cs typeface="Roboto"/>
              </a:rPr>
              <a:t>SEGURA</a:t>
            </a:r>
            <a:endParaRPr sz="1750">
              <a:latin typeface="Roboto"/>
              <a:cs typeface="Roboto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3692700" y="2189886"/>
            <a:ext cx="1983739" cy="2914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750" b="1">
                <a:solidFill>
                  <a:srgbClr val="231F20"/>
                </a:solidFill>
                <a:latin typeface="Roboto"/>
                <a:cs typeface="Roboto"/>
              </a:rPr>
              <a:t>RUTA</a:t>
            </a:r>
            <a:r>
              <a:rPr dirty="0" sz="1750" spc="-55" b="1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dirty="0" sz="1750" spc="-10" b="1">
                <a:solidFill>
                  <a:srgbClr val="231F20"/>
                </a:solidFill>
                <a:latin typeface="Roboto"/>
                <a:cs typeface="Roboto"/>
              </a:rPr>
              <a:t>AUTORIZADA</a:t>
            </a:r>
            <a:endParaRPr sz="1750">
              <a:latin typeface="Roboto"/>
              <a:cs typeface="Roboto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612308" y="3745330"/>
            <a:ext cx="2297430" cy="3282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950" b="1">
                <a:solidFill>
                  <a:srgbClr val="231F20"/>
                </a:solidFill>
                <a:latin typeface="Roboto"/>
                <a:cs typeface="Roboto"/>
              </a:rPr>
              <a:t>DIRECTO</a:t>
            </a:r>
            <a:r>
              <a:rPr dirty="0" sz="1950" spc="25" b="1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dirty="0" sz="1950" b="1">
                <a:solidFill>
                  <a:srgbClr val="231F20"/>
                </a:solidFill>
                <a:latin typeface="Roboto"/>
                <a:cs typeface="Roboto"/>
              </a:rPr>
              <a:t>A</a:t>
            </a:r>
            <a:r>
              <a:rPr dirty="0" sz="1950" spc="25" b="1">
                <a:solidFill>
                  <a:srgbClr val="231F20"/>
                </a:solidFill>
                <a:latin typeface="Roboto"/>
                <a:cs typeface="Roboto"/>
              </a:rPr>
              <a:t> </a:t>
            </a:r>
            <a:r>
              <a:rPr dirty="0" sz="1950" spc="-10" b="1">
                <a:solidFill>
                  <a:srgbClr val="231F20"/>
                </a:solidFill>
                <a:latin typeface="Roboto"/>
                <a:cs typeface="Roboto"/>
              </a:rPr>
              <a:t>CLIENTE</a:t>
            </a:r>
            <a:endParaRPr sz="1950">
              <a:latin typeface="Roboto"/>
              <a:cs typeface="Roboto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329956" y="4289155"/>
            <a:ext cx="2411730" cy="2576195"/>
            <a:chOff x="329956" y="4289155"/>
            <a:chExt cx="2411730" cy="2576195"/>
          </a:xfrm>
        </p:grpSpPr>
        <p:pic>
          <p:nvPicPr>
            <p:cNvPr id="24" name="object 2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9956" y="4289155"/>
              <a:ext cx="2411695" cy="2545280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1108497" y="6659096"/>
              <a:ext cx="548640" cy="206375"/>
            </a:xfrm>
            <a:custGeom>
              <a:avLst/>
              <a:gdLst/>
              <a:ahLst/>
              <a:cxnLst/>
              <a:rect l="l" t="t" r="r" b="b"/>
              <a:pathLst>
                <a:path w="548639" h="206375">
                  <a:moveTo>
                    <a:pt x="503650" y="0"/>
                  </a:moveTo>
                  <a:lnTo>
                    <a:pt x="474810" y="16393"/>
                  </a:lnTo>
                  <a:lnTo>
                    <a:pt x="444689" y="43120"/>
                  </a:lnTo>
                  <a:lnTo>
                    <a:pt x="410968" y="74656"/>
                  </a:lnTo>
                  <a:lnTo>
                    <a:pt x="371322" y="105481"/>
                  </a:lnTo>
                  <a:lnTo>
                    <a:pt x="323430" y="130072"/>
                  </a:lnTo>
                  <a:lnTo>
                    <a:pt x="288780" y="133993"/>
                  </a:lnTo>
                  <a:lnTo>
                    <a:pt x="239752" y="130165"/>
                  </a:lnTo>
                  <a:lnTo>
                    <a:pt x="185328" y="122488"/>
                  </a:lnTo>
                  <a:lnTo>
                    <a:pt x="134492" y="114865"/>
                  </a:lnTo>
                  <a:lnTo>
                    <a:pt x="96227" y="111199"/>
                  </a:lnTo>
                  <a:lnTo>
                    <a:pt x="62152" y="116882"/>
                  </a:lnTo>
                  <a:lnTo>
                    <a:pt x="44052" y="130157"/>
                  </a:lnTo>
                  <a:lnTo>
                    <a:pt x="27984" y="143505"/>
                  </a:lnTo>
                  <a:lnTo>
                    <a:pt x="0" y="149410"/>
                  </a:lnTo>
                  <a:lnTo>
                    <a:pt x="42337" y="159931"/>
                  </a:lnTo>
                  <a:lnTo>
                    <a:pt x="124826" y="182013"/>
                  </a:lnTo>
                  <a:lnTo>
                    <a:pt x="165109" y="191832"/>
                  </a:lnTo>
                  <a:lnTo>
                    <a:pt x="204838" y="199673"/>
                  </a:lnTo>
                  <a:lnTo>
                    <a:pt x="244078" y="204666"/>
                  </a:lnTo>
                  <a:lnTo>
                    <a:pt x="282894" y="205937"/>
                  </a:lnTo>
                  <a:lnTo>
                    <a:pt x="321351" y="202617"/>
                  </a:lnTo>
                  <a:lnTo>
                    <a:pt x="359515" y="193832"/>
                  </a:lnTo>
                  <a:lnTo>
                    <a:pt x="397451" y="178712"/>
                  </a:lnTo>
                  <a:lnTo>
                    <a:pt x="435225" y="156385"/>
                  </a:lnTo>
                  <a:lnTo>
                    <a:pt x="472901" y="125978"/>
                  </a:lnTo>
                  <a:lnTo>
                    <a:pt x="510545" y="86622"/>
                  </a:lnTo>
                  <a:lnTo>
                    <a:pt x="548222" y="37443"/>
                  </a:lnTo>
                  <a:lnTo>
                    <a:pt x="546114" y="30020"/>
                  </a:lnTo>
                  <a:lnTo>
                    <a:pt x="538888" y="14527"/>
                  </a:lnTo>
                  <a:lnTo>
                    <a:pt x="525185" y="1131"/>
                  </a:lnTo>
                  <a:lnTo>
                    <a:pt x="5036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286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80"/>
              </a:spcBef>
            </a:pPr>
            <a:r>
              <a:rPr dirty="0"/>
              <a:t>TEL.</a:t>
            </a:r>
            <a:r>
              <a:rPr dirty="0" spc="30"/>
              <a:t> </a:t>
            </a:r>
            <a:r>
              <a:rPr dirty="0"/>
              <a:t>811</a:t>
            </a:r>
            <a:r>
              <a:rPr dirty="0" spc="35"/>
              <a:t> </a:t>
            </a:r>
            <a:r>
              <a:rPr dirty="0"/>
              <a:t>237</a:t>
            </a:r>
            <a:r>
              <a:rPr dirty="0" spc="30"/>
              <a:t> </a:t>
            </a:r>
            <a:r>
              <a:rPr dirty="0"/>
              <a:t>13</a:t>
            </a:r>
            <a:r>
              <a:rPr dirty="0" spc="35"/>
              <a:t> </a:t>
            </a:r>
            <a:r>
              <a:rPr dirty="0" spc="-25"/>
              <a:t>97</a:t>
            </a: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2300" spc="-55" b="1" i="1">
                <a:latin typeface="Verdana"/>
                <a:cs typeface="Verdana"/>
              </a:rPr>
              <a:t>Appsendia.com</a:t>
            </a:r>
            <a:endParaRPr sz="2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0062210" cy="7772400"/>
            <a:chOff x="0" y="0"/>
            <a:chExt cx="10062210" cy="7772400"/>
          </a:xfrm>
        </p:grpSpPr>
        <p:sp>
          <p:nvSpPr>
            <p:cNvPr id="3" name="object 3" descr=""/>
            <p:cNvSpPr/>
            <p:nvPr/>
          </p:nvSpPr>
          <p:spPr>
            <a:xfrm>
              <a:off x="0" y="5940968"/>
              <a:ext cx="10058400" cy="1831975"/>
            </a:xfrm>
            <a:custGeom>
              <a:avLst/>
              <a:gdLst/>
              <a:ahLst/>
              <a:cxnLst/>
              <a:rect l="l" t="t" r="r" b="b"/>
              <a:pathLst>
                <a:path w="10058400" h="1831975">
                  <a:moveTo>
                    <a:pt x="0" y="0"/>
                  </a:moveTo>
                  <a:lnTo>
                    <a:pt x="10058400" y="0"/>
                  </a:lnTo>
                  <a:lnTo>
                    <a:pt x="10058400" y="1831431"/>
                  </a:lnTo>
                  <a:lnTo>
                    <a:pt x="0" y="18314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4394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0" y="0"/>
              <a:ext cx="10058400" cy="5935345"/>
            </a:xfrm>
            <a:custGeom>
              <a:avLst/>
              <a:gdLst/>
              <a:ahLst/>
              <a:cxnLst/>
              <a:rect l="l" t="t" r="r" b="b"/>
              <a:pathLst>
                <a:path w="10058400" h="5935345">
                  <a:moveTo>
                    <a:pt x="10058400" y="0"/>
                  </a:moveTo>
                  <a:lnTo>
                    <a:pt x="322173" y="0"/>
                  </a:lnTo>
                  <a:lnTo>
                    <a:pt x="0" y="0"/>
                  </a:lnTo>
                  <a:lnTo>
                    <a:pt x="0" y="296494"/>
                  </a:lnTo>
                  <a:lnTo>
                    <a:pt x="0" y="5935307"/>
                  </a:lnTo>
                  <a:lnTo>
                    <a:pt x="322173" y="5935307"/>
                  </a:lnTo>
                  <a:lnTo>
                    <a:pt x="322173" y="296494"/>
                  </a:lnTo>
                  <a:lnTo>
                    <a:pt x="10058400" y="296494"/>
                  </a:lnTo>
                  <a:lnTo>
                    <a:pt x="10058400" y="0"/>
                  </a:lnTo>
                  <a:close/>
                </a:path>
              </a:pathLst>
            </a:custGeom>
            <a:solidFill>
              <a:srgbClr val="23A0D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999355" y="7005895"/>
              <a:ext cx="2059305" cy="76200"/>
            </a:xfrm>
            <a:custGeom>
              <a:avLst/>
              <a:gdLst/>
              <a:ahLst/>
              <a:cxnLst/>
              <a:rect l="l" t="t" r="r" b="b"/>
              <a:pathLst>
                <a:path w="2059304" h="76200">
                  <a:moveTo>
                    <a:pt x="2059044" y="0"/>
                  </a:moveTo>
                  <a:lnTo>
                    <a:pt x="0" y="0"/>
                  </a:lnTo>
                  <a:lnTo>
                    <a:pt x="0" y="76201"/>
                  </a:lnTo>
                  <a:lnTo>
                    <a:pt x="2059044" y="76201"/>
                  </a:lnTo>
                  <a:lnTo>
                    <a:pt x="2059044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999355" y="7005895"/>
              <a:ext cx="2059305" cy="76200"/>
            </a:xfrm>
            <a:custGeom>
              <a:avLst/>
              <a:gdLst/>
              <a:ahLst/>
              <a:cxnLst/>
              <a:rect l="l" t="t" r="r" b="b"/>
              <a:pathLst>
                <a:path w="2059304" h="76200">
                  <a:moveTo>
                    <a:pt x="2059044" y="0"/>
                  </a:moveTo>
                  <a:lnTo>
                    <a:pt x="0" y="0"/>
                  </a:lnTo>
                  <a:lnTo>
                    <a:pt x="0" y="76201"/>
                  </a:lnTo>
                  <a:lnTo>
                    <a:pt x="2059044" y="76201"/>
                  </a:lnTo>
                </a:path>
              </a:pathLst>
            </a:custGeom>
            <a:ln w="7199">
              <a:solidFill>
                <a:srgbClr val="ED1C24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8311" y="427071"/>
              <a:ext cx="1401627" cy="121375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-30"/>
              <a:t>Appsendia</a:t>
            </a:r>
          </a:p>
        </p:txBody>
      </p: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90129" y="376659"/>
            <a:ext cx="7161589" cy="4347671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415876" y="4805993"/>
            <a:ext cx="9401810" cy="966469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marL="88265" marR="5080" indent="-76200">
              <a:lnSpc>
                <a:spcPts val="2410"/>
              </a:lnSpc>
              <a:spcBef>
                <a:spcPts val="325"/>
              </a:spcBef>
            </a:pPr>
            <a:r>
              <a:rPr dirty="0" sz="2150">
                <a:solidFill>
                  <a:srgbClr val="58595B"/>
                </a:solidFill>
                <a:latin typeface="Arial MT"/>
                <a:cs typeface="Arial MT"/>
              </a:rPr>
              <a:t>Actualmente</a:t>
            </a:r>
            <a:r>
              <a:rPr dirty="0" sz="2150" spc="-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150">
                <a:solidFill>
                  <a:srgbClr val="58595B"/>
                </a:solidFill>
                <a:latin typeface="Arial MT"/>
                <a:cs typeface="Arial MT"/>
              </a:rPr>
              <a:t>las</a:t>
            </a:r>
            <a:r>
              <a:rPr dirty="0" sz="2150" spc="-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150">
                <a:solidFill>
                  <a:srgbClr val="58595B"/>
                </a:solidFill>
                <a:latin typeface="Arial MT"/>
                <a:cs typeface="Arial MT"/>
              </a:rPr>
              <a:t>empresas de</a:t>
            </a:r>
            <a:r>
              <a:rPr dirty="0" sz="2150" spc="-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150">
                <a:solidFill>
                  <a:srgbClr val="58595B"/>
                </a:solidFill>
                <a:latin typeface="Arial MT"/>
                <a:cs typeface="Arial MT"/>
              </a:rPr>
              <a:t>transporte están</a:t>
            </a:r>
            <a:r>
              <a:rPr dirty="0" sz="2150" spc="-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150">
                <a:solidFill>
                  <a:srgbClr val="58595B"/>
                </a:solidFill>
                <a:latin typeface="Arial MT"/>
                <a:cs typeface="Arial MT"/>
              </a:rPr>
              <a:t>sufriendo</a:t>
            </a:r>
            <a:r>
              <a:rPr dirty="0" sz="2150" spc="-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150">
                <a:solidFill>
                  <a:srgbClr val="58595B"/>
                </a:solidFill>
                <a:latin typeface="Arial MT"/>
                <a:cs typeface="Arial MT"/>
              </a:rPr>
              <a:t>perdidas </a:t>
            </a:r>
            <a:r>
              <a:rPr dirty="0" sz="2150" spc="-10">
                <a:solidFill>
                  <a:srgbClr val="58595B"/>
                </a:solidFill>
                <a:latin typeface="Arial MT"/>
                <a:cs typeface="Arial MT"/>
              </a:rPr>
              <a:t>Millonarias </a:t>
            </a:r>
            <a:r>
              <a:rPr dirty="0" sz="2150">
                <a:solidFill>
                  <a:srgbClr val="58595B"/>
                </a:solidFill>
                <a:latin typeface="Arial MT"/>
                <a:cs typeface="Arial MT"/>
              </a:rPr>
              <a:t>y</a:t>
            </a:r>
            <a:r>
              <a:rPr dirty="0" sz="2150" spc="-2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150">
                <a:solidFill>
                  <a:srgbClr val="58595B"/>
                </a:solidFill>
                <a:latin typeface="Arial MT"/>
                <a:cs typeface="Arial MT"/>
              </a:rPr>
              <a:t>no</a:t>
            </a:r>
            <a:r>
              <a:rPr dirty="0" sz="2150" spc="-1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150">
                <a:solidFill>
                  <a:srgbClr val="58595B"/>
                </a:solidFill>
                <a:latin typeface="Arial MT"/>
                <a:cs typeface="Arial MT"/>
              </a:rPr>
              <a:t>se</a:t>
            </a:r>
            <a:r>
              <a:rPr dirty="0" sz="2150" spc="-1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150">
                <a:solidFill>
                  <a:srgbClr val="58595B"/>
                </a:solidFill>
                <a:latin typeface="Arial MT"/>
                <a:cs typeface="Arial MT"/>
              </a:rPr>
              <a:t>han</a:t>
            </a:r>
            <a:r>
              <a:rPr dirty="0" sz="2150" spc="-1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150">
                <a:solidFill>
                  <a:srgbClr val="58595B"/>
                </a:solidFill>
                <a:latin typeface="Arial MT"/>
                <a:cs typeface="Arial MT"/>
              </a:rPr>
              <a:t>dado</a:t>
            </a:r>
            <a:r>
              <a:rPr dirty="0" sz="2150" spc="-1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150">
                <a:solidFill>
                  <a:srgbClr val="58595B"/>
                </a:solidFill>
                <a:latin typeface="Arial MT"/>
                <a:cs typeface="Arial MT"/>
              </a:rPr>
              <a:t>cuenta,</a:t>
            </a:r>
            <a:r>
              <a:rPr dirty="0" sz="2150" spc="-1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150">
                <a:solidFill>
                  <a:srgbClr val="58595B"/>
                </a:solidFill>
                <a:latin typeface="Arial MT"/>
                <a:cs typeface="Arial MT"/>
              </a:rPr>
              <a:t>pero</a:t>
            </a:r>
            <a:r>
              <a:rPr dirty="0" sz="2150" spc="-1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150">
                <a:solidFill>
                  <a:srgbClr val="58595B"/>
                </a:solidFill>
                <a:latin typeface="Arial MT"/>
                <a:cs typeface="Arial MT"/>
              </a:rPr>
              <a:t>lo</a:t>
            </a:r>
            <a:r>
              <a:rPr dirty="0" sz="2150" spc="-1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150">
                <a:solidFill>
                  <a:srgbClr val="58595B"/>
                </a:solidFill>
                <a:latin typeface="Arial MT"/>
                <a:cs typeface="Arial MT"/>
              </a:rPr>
              <a:t>más</a:t>
            </a:r>
            <a:r>
              <a:rPr dirty="0" sz="2150" spc="-2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150">
                <a:solidFill>
                  <a:srgbClr val="58595B"/>
                </a:solidFill>
                <a:latin typeface="Arial MT"/>
                <a:cs typeface="Arial MT"/>
              </a:rPr>
              <a:t>grave</a:t>
            </a:r>
            <a:r>
              <a:rPr dirty="0" sz="2150" spc="-1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150">
                <a:solidFill>
                  <a:srgbClr val="58595B"/>
                </a:solidFill>
                <a:latin typeface="Arial MT"/>
                <a:cs typeface="Arial MT"/>
              </a:rPr>
              <a:t>de</a:t>
            </a:r>
            <a:r>
              <a:rPr dirty="0" sz="2150" spc="-1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150">
                <a:solidFill>
                  <a:srgbClr val="58595B"/>
                </a:solidFill>
                <a:latin typeface="Arial MT"/>
                <a:cs typeface="Arial MT"/>
              </a:rPr>
              <a:t>este</a:t>
            </a:r>
            <a:r>
              <a:rPr dirty="0" sz="2150" spc="-1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150">
                <a:solidFill>
                  <a:srgbClr val="58595B"/>
                </a:solidFill>
                <a:latin typeface="Arial MT"/>
                <a:cs typeface="Arial MT"/>
              </a:rPr>
              <a:t>problema</a:t>
            </a:r>
            <a:r>
              <a:rPr dirty="0" sz="2150" spc="-1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150" spc="-10">
                <a:solidFill>
                  <a:srgbClr val="58595B"/>
                </a:solidFill>
                <a:latin typeface="Arial MT"/>
                <a:cs typeface="Arial MT"/>
              </a:rPr>
              <a:t>Oculto</a:t>
            </a:r>
            <a:endParaRPr sz="2150">
              <a:latin typeface="Arial MT"/>
              <a:cs typeface="Arial MT"/>
            </a:endParaRPr>
          </a:p>
          <a:p>
            <a:pPr marL="12700">
              <a:lnSpc>
                <a:spcPts val="2355"/>
              </a:lnSpc>
              <a:tabLst>
                <a:tab pos="4411345" algn="l"/>
              </a:tabLst>
            </a:pPr>
            <a:r>
              <a:rPr dirty="0" sz="2150">
                <a:solidFill>
                  <a:srgbClr val="58595B"/>
                </a:solidFill>
                <a:latin typeface="Arial MT"/>
                <a:cs typeface="Arial MT"/>
              </a:rPr>
              <a:t>No es solamente el dinero </a:t>
            </a:r>
            <a:r>
              <a:rPr dirty="0" sz="2150" spc="-10">
                <a:solidFill>
                  <a:srgbClr val="58595B"/>
                </a:solidFill>
                <a:latin typeface="Arial MT"/>
                <a:cs typeface="Arial MT"/>
              </a:rPr>
              <a:t>perdido,</a:t>
            </a:r>
            <a:r>
              <a:rPr dirty="0" sz="2150">
                <a:solidFill>
                  <a:srgbClr val="58595B"/>
                </a:solidFill>
                <a:latin typeface="Arial MT"/>
                <a:cs typeface="Arial MT"/>
              </a:rPr>
              <a:t>	sino</a:t>
            </a:r>
            <a:r>
              <a:rPr dirty="0" sz="2150" spc="-1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150">
                <a:solidFill>
                  <a:srgbClr val="58595B"/>
                </a:solidFill>
                <a:latin typeface="Arial MT"/>
                <a:cs typeface="Arial MT"/>
              </a:rPr>
              <a:t>su afectación </a:t>
            </a:r>
            <a:r>
              <a:rPr dirty="0" sz="2150" spc="-10">
                <a:solidFill>
                  <a:srgbClr val="58595B"/>
                </a:solidFill>
                <a:latin typeface="Arial MT"/>
                <a:cs typeface="Arial MT"/>
              </a:rPr>
              <a:t>Global.</a:t>
            </a:r>
            <a:endParaRPr sz="2150">
              <a:latin typeface="Arial MT"/>
              <a:cs typeface="Arial MT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286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80"/>
              </a:spcBef>
            </a:pPr>
            <a:r>
              <a:rPr dirty="0"/>
              <a:t>TEL.</a:t>
            </a:r>
            <a:r>
              <a:rPr dirty="0" spc="30"/>
              <a:t> </a:t>
            </a:r>
            <a:r>
              <a:rPr dirty="0"/>
              <a:t>811</a:t>
            </a:r>
            <a:r>
              <a:rPr dirty="0" spc="35"/>
              <a:t> </a:t>
            </a:r>
            <a:r>
              <a:rPr dirty="0"/>
              <a:t>237</a:t>
            </a:r>
            <a:r>
              <a:rPr dirty="0" spc="30"/>
              <a:t> </a:t>
            </a:r>
            <a:r>
              <a:rPr dirty="0"/>
              <a:t>13</a:t>
            </a:r>
            <a:r>
              <a:rPr dirty="0" spc="35"/>
              <a:t> </a:t>
            </a:r>
            <a:r>
              <a:rPr dirty="0" spc="-25"/>
              <a:t>97</a:t>
            </a: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2300" spc="-55" b="1" i="1">
                <a:latin typeface="Verdana"/>
                <a:cs typeface="Verdana"/>
              </a:rPr>
              <a:t>Appsendia.com</a:t>
            </a:r>
            <a:endParaRPr sz="2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311" y="427071"/>
            <a:ext cx="1401627" cy="12137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-30"/>
              <a:t>Appsendia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38091" y="376658"/>
            <a:ext cx="6613626" cy="4015012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02235" y="4445707"/>
            <a:ext cx="8310880" cy="1694814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05"/>
              </a:spcBef>
            </a:pP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Las</a:t>
            </a:r>
            <a:r>
              <a:rPr dirty="0" sz="1900" spc="5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pérdidas</a:t>
            </a:r>
            <a:r>
              <a:rPr dirty="0" sz="1900" spc="5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a</a:t>
            </a:r>
            <a:r>
              <a:rPr dirty="0" sz="1900" spc="5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las</a:t>
            </a:r>
            <a:r>
              <a:rPr dirty="0" sz="1900" spc="5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que</a:t>
            </a:r>
            <a:r>
              <a:rPr dirty="0" sz="1900" spc="5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nos</a:t>
            </a:r>
            <a:r>
              <a:rPr dirty="0" sz="1900" spc="5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referimos</a:t>
            </a:r>
            <a:r>
              <a:rPr dirty="0" sz="1900" spc="5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son</a:t>
            </a:r>
            <a:r>
              <a:rPr dirty="0" sz="1900" spc="5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de</a:t>
            </a:r>
            <a:r>
              <a:rPr dirty="0" sz="1900" spc="5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naturaleza</a:t>
            </a:r>
            <a:r>
              <a:rPr dirty="0" sz="1900" spc="5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oculta</a:t>
            </a:r>
            <a:r>
              <a:rPr dirty="0" sz="1900" spc="5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y</a:t>
            </a:r>
            <a:r>
              <a:rPr dirty="0" sz="1900" spc="5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 spc="-10">
                <a:solidFill>
                  <a:srgbClr val="58595B"/>
                </a:solidFill>
                <a:latin typeface="Arial MT"/>
                <a:cs typeface="Arial MT"/>
              </a:rPr>
              <a:t>difícilmente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perceptibles</a:t>
            </a:r>
            <a:r>
              <a:rPr dirty="0" sz="1900" spc="6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a</a:t>
            </a:r>
            <a:r>
              <a:rPr dirty="0" sz="1900" spc="6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simple</a:t>
            </a:r>
            <a:r>
              <a:rPr dirty="0" sz="1900" spc="7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vista.</a:t>
            </a:r>
            <a:r>
              <a:rPr dirty="0" sz="1900" spc="6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Incluso</a:t>
            </a:r>
            <a:r>
              <a:rPr dirty="0" sz="1900" spc="6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en</a:t>
            </a:r>
            <a:r>
              <a:rPr dirty="0" sz="1900" spc="7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organizaciones</a:t>
            </a:r>
            <a:r>
              <a:rPr dirty="0" sz="1900" spc="6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con</a:t>
            </a:r>
            <a:r>
              <a:rPr dirty="0" sz="1900" spc="6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 spc="-10">
                <a:solidFill>
                  <a:srgbClr val="58595B"/>
                </a:solidFill>
                <a:latin typeface="Arial MT"/>
                <a:cs typeface="Arial MT"/>
              </a:rPr>
              <a:t>indicadores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globales</a:t>
            </a:r>
            <a:r>
              <a:rPr dirty="0" sz="1900" spc="5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en</a:t>
            </a:r>
            <a:r>
              <a:rPr dirty="0" sz="1900" spc="5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ascenso,</a:t>
            </a:r>
            <a:r>
              <a:rPr dirty="0" sz="1900" spc="5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sin</a:t>
            </a:r>
            <a:r>
              <a:rPr dirty="0" sz="1900" spc="5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un</a:t>
            </a:r>
            <a:r>
              <a:rPr dirty="0" sz="1900" spc="5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análisis</a:t>
            </a:r>
            <a:r>
              <a:rPr dirty="0" sz="1900" spc="5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profundo</a:t>
            </a:r>
            <a:r>
              <a:rPr dirty="0" sz="1900" spc="5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no</a:t>
            </a:r>
            <a:r>
              <a:rPr dirty="0" sz="1900" spc="5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es</a:t>
            </a:r>
            <a:r>
              <a:rPr dirty="0" sz="1900" spc="5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posible</a:t>
            </a:r>
            <a:r>
              <a:rPr dirty="0" sz="1900" spc="6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 spc="-10">
                <a:solidFill>
                  <a:srgbClr val="58595B"/>
                </a:solidFill>
                <a:latin typeface="Arial MT"/>
                <a:cs typeface="Arial MT"/>
              </a:rPr>
              <a:t>detectarlas.</a:t>
            </a:r>
            <a:endParaRPr sz="1900">
              <a:latin typeface="Arial MT"/>
              <a:cs typeface="Arial MT"/>
            </a:endParaRPr>
          </a:p>
          <a:p>
            <a:pPr marL="12700" marR="360680">
              <a:lnSpc>
                <a:spcPts val="2160"/>
              </a:lnSpc>
              <a:spcBef>
                <a:spcPts val="15"/>
              </a:spcBef>
            </a:pP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Es</a:t>
            </a:r>
            <a:r>
              <a:rPr dirty="0" sz="1900" spc="6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importante</a:t>
            </a:r>
            <a:r>
              <a:rPr dirty="0" sz="1900" spc="6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señalar</a:t>
            </a:r>
            <a:r>
              <a:rPr dirty="0" sz="1900" spc="7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que,</a:t>
            </a:r>
            <a:r>
              <a:rPr dirty="0" sz="1900" spc="6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conforme</a:t>
            </a:r>
            <a:r>
              <a:rPr dirty="0" sz="1900" spc="7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la</a:t>
            </a:r>
            <a:r>
              <a:rPr dirty="0" sz="1900" spc="6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empresa</a:t>
            </a:r>
            <a:r>
              <a:rPr dirty="0" sz="1900" spc="7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incrementa</a:t>
            </a:r>
            <a:r>
              <a:rPr dirty="0" sz="1900" spc="6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su</a:t>
            </a:r>
            <a:r>
              <a:rPr dirty="0" sz="1900" spc="7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 spc="-10">
                <a:solidFill>
                  <a:srgbClr val="58595B"/>
                </a:solidFill>
                <a:latin typeface="Arial MT"/>
                <a:cs typeface="Arial MT"/>
              </a:rPr>
              <a:t>volumen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de</a:t>
            </a:r>
            <a:r>
              <a:rPr dirty="0" sz="1900" spc="7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operación,</a:t>
            </a:r>
            <a:r>
              <a:rPr dirty="0" sz="1900" spc="7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también</a:t>
            </a:r>
            <a:r>
              <a:rPr dirty="0" sz="1900" spc="7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aumenta</a:t>
            </a:r>
            <a:r>
              <a:rPr dirty="0" sz="1900" spc="7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potencialmente</a:t>
            </a:r>
            <a:r>
              <a:rPr dirty="0" sz="1900" spc="8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u="sng" sz="1900" b="1">
                <a:solidFill>
                  <a:srgbClr val="58595B"/>
                </a:solidFill>
                <a:uFill>
                  <a:solidFill>
                    <a:srgbClr val="58595B"/>
                  </a:solidFill>
                </a:uFill>
                <a:latin typeface="Arial"/>
                <a:cs typeface="Arial"/>
              </a:rPr>
              <a:t>el</a:t>
            </a:r>
            <a:r>
              <a:rPr dirty="0" u="sng" sz="1900" spc="75" b="1">
                <a:solidFill>
                  <a:srgbClr val="58595B"/>
                </a:solidFill>
                <a:uFill>
                  <a:solidFill>
                    <a:srgbClr val="58595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900" b="1">
                <a:solidFill>
                  <a:srgbClr val="58595B"/>
                </a:solidFill>
                <a:uFill>
                  <a:solidFill>
                    <a:srgbClr val="58595B"/>
                  </a:solidFill>
                </a:uFill>
                <a:latin typeface="Arial"/>
                <a:cs typeface="Arial"/>
              </a:rPr>
              <a:t>gasto</a:t>
            </a:r>
            <a:r>
              <a:rPr dirty="0" u="sng" sz="1900" spc="75" b="1">
                <a:solidFill>
                  <a:srgbClr val="58595B"/>
                </a:solidFill>
                <a:uFill>
                  <a:solidFill>
                    <a:srgbClr val="58595B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900" spc="-10" b="1">
                <a:solidFill>
                  <a:srgbClr val="58595B"/>
                </a:solidFill>
                <a:uFill>
                  <a:solidFill>
                    <a:srgbClr val="58595B"/>
                  </a:solidFill>
                </a:uFill>
                <a:latin typeface="Arial"/>
                <a:cs typeface="Arial"/>
              </a:rPr>
              <a:t>oculto</a:t>
            </a:r>
            <a:r>
              <a:rPr dirty="0" sz="1900" spc="500" b="1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causado</a:t>
            </a:r>
            <a:r>
              <a:rPr dirty="0" sz="1900" spc="7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por</a:t>
            </a:r>
            <a:r>
              <a:rPr dirty="0" sz="1900" spc="8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58595B"/>
                </a:solidFill>
                <a:latin typeface="Arial MT"/>
                <a:cs typeface="Arial MT"/>
              </a:rPr>
              <a:t>ineficiencias</a:t>
            </a:r>
            <a:r>
              <a:rPr dirty="0" sz="1900" spc="7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900" spc="-10">
                <a:solidFill>
                  <a:srgbClr val="58595B"/>
                </a:solidFill>
                <a:latin typeface="Arial MT"/>
                <a:cs typeface="Arial MT"/>
              </a:rPr>
              <a:t>internas.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286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80"/>
              </a:spcBef>
            </a:pPr>
            <a:r>
              <a:rPr dirty="0"/>
              <a:t>TEL.</a:t>
            </a:r>
            <a:r>
              <a:rPr dirty="0" spc="30"/>
              <a:t> </a:t>
            </a:r>
            <a:r>
              <a:rPr dirty="0"/>
              <a:t>811</a:t>
            </a:r>
            <a:r>
              <a:rPr dirty="0" spc="35"/>
              <a:t> </a:t>
            </a:r>
            <a:r>
              <a:rPr dirty="0"/>
              <a:t>237</a:t>
            </a:r>
            <a:r>
              <a:rPr dirty="0" spc="30"/>
              <a:t> </a:t>
            </a:r>
            <a:r>
              <a:rPr dirty="0"/>
              <a:t>13</a:t>
            </a:r>
            <a:r>
              <a:rPr dirty="0" spc="35"/>
              <a:t> </a:t>
            </a:r>
            <a:r>
              <a:rPr dirty="0" spc="-25"/>
              <a:t>97</a:t>
            </a: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2300" spc="-55" b="1" i="1">
                <a:latin typeface="Verdana"/>
                <a:cs typeface="Verdana"/>
              </a:rPr>
              <a:t>Appsendia.com</a:t>
            </a:r>
            <a:endParaRPr sz="2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311" y="427071"/>
            <a:ext cx="1401627" cy="121375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61135" y="1639473"/>
            <a:ext cx="1631314" cy="3644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200" spc="-30" b="1" i="1">
                <a:solidFill>
                  <a:srgbClr val="23A0D6"/>
                </a:solidFill>
                <a:latin typeface="Verdana"/>
                <a:cs typeface="Verdana"/>
              </a:rPr>
              <a:t>Appsendia</a:t>
            </a:r>
            <a:endParaRPr sz="220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21532" y="411454"/>
            <a:ext cx="5512222" cy="357713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359822" y="288894"/>
            <a:ext cx="438784" cy="1168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0" spc="-65" b="0" i="0">
                <a:solidFill>
                  <a:srgbClr val="CCCCCC"/>
                </a:solidFill>
                <a:latin typeface="Segoe UI Symbol"/>
                <a:cs typeface="Segoe UI Symbol"/>
              </a:rPr>
              <a:t>?</a:t>
            </a:r>
            <a:endParaRPr sz="7500">
              <a:latin typeface="Segoe UI Symbol"/>
              <a:cs typeface="Segoe UI Symbol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286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80"/>
              </a:spcBef>
            </a:pPr>
            <a:r>
              <a:rPr dirty="0"/>
              <a:t>TEL.</a:t>
            </a:r>
            <a:r>
              <a:rPr dirty="0" spc="30"/>
              <a:t> </a:t>
            </a:r>
            <a:r>
              <a:rPr dirty="0"/>
              <a:t>811</a:t>
            </a:r>
            <a:r>
              <a:rPr dirty="0" spc="35"/>
              <a:t> </a:t>
            </a:r>
            <a:r>
              <a:rPr dirty="0"/>
              <a:t>237</a:t>
            </a:r>
            <a:r>
              <a:rPr dirty="0" spc="30"/>
              <a:t> </a:t>
            </a:r>
            <a:r>
              <a:rPr dirty="0"/>
              <a:t>13</a:t>
            </a:r>
            <a:r>
              <a:rPr dirty="0" spc="35"/>
              <a:t> </a:t>
            </a:r>
            <a:r>
              <a:rPr dirty="0" spc="-25"/>
              <a:t>97</a:t>
            </a: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2300" spc="-55" b="1" i="1">
                <a:latin typeface="Verdana"/>
                <a:cs typeface="Verdana"/>
              </a:rPr>
              <a:t>Appsendia.com</a:t>
            </a:r>
            <a:endParaRPr sz="230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86382" y="4042557"/>
            <a:ext cx="9208135" cy="209423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12700" marR="5080">
              <a:lnSpc>
                <a:spcPts val="2680"/>
              </a:lnSpc>
              <a:spcBef>
                <a:spcPts val="355"/>
              </a:spcBef>
            </a:pP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Cabe</a:t>
            </a:r>
            <a:r>
              <a:rPr dirty="0" sz="24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destacar</a:t>
            </a:r>
            <a:r>
              <a:rPr dirty="0" sz="24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que</a:t>
            </a:r>
            <a:r>
              <a:rPr dirty="0" sz="24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dicho</a:t>
            </a:r>
            <a:r>
              <a:rPr dirty="0" sz="24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gasto,</a:t>
            </a:r>
            <a:r>
              <a:rPr dirty="0" sz="2400" spc="-4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en</a:t>
            </a:r>
            <a:r>
              <a:rPr dirty="0" sz="24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la</a:t>
            </a:r>
            <a:r>
              <a:rPr dirty="0" sz="24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práctica,</a:t>
            </a:r>
            <a:r>
              <a:rPr dirty="0" sz="24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suele</a:t>
            </a:r>
            <a:r>
              <a:rPr dirty="0" sz="24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6C6E70"/>
                </a:solidFill>
                <a:latin typeface="Arial MT"/>
                <a:cs typeface="Arial MT"/>
              </a:rPr>
              <a:t>trasladarse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directamente</a:t>
            </a:r>
            <a:r>
              <a:rPr dirty="0" sz="2400" spc="-7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al</a:t>
            </a:r>
            <a:r>
              <a:rPr dirty="0" sz="2400" spc="-6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6C6E70"/>
                </a:solidFill>
                <a:latin typeface="Arial MT"/>
                <a:cs typeface="Arial MT"/>
              </a:rPr>
              <a:t>operador.</a:t>
            </a:r>
            <a:r>
              <a:rPr dirty="0" sz="2400" spc="-6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Por</a:t>
            </a:r>
            <a:r>
              <a:rPr dirty="0" sz="2400" spc="-7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lo</a:t>
            </a:r>
            <a:r>
              <a:rPr dirty="0" sz="2400" spc="-6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general,</a:t>
            </a:r>
            <a:r>
              <a:rPr dirty="0" sz="2400" spc="-6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las</a:t>
            </a:r>
            <a:r>
              <a:rPr dirty="0" sz="2400" spc="-7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empresas</a:t>
            </a:r>
            <a:r>
              <a:rPr dirty="0" sz="2400" spc="-6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no</a:t>
            </a:r>
            <a:r>
              <a:rPr dirty="0" sz="2400" spc="-6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6C6E70"/>
                </a:solidFill>
                <a:latin typeface="Arial MT"/>
                <a:cs typeface="Arial MT"/>
              </a:rPr>
              <a:t>atribuyen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la</a:t>
            </a:r>
            <a:r>
              <a:rPr dirty="0" sz="2400" spc="-3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6C6E70"/>
                </a:solidFill>
                <a:latin typeface="Arial MT"/>
                <a:cs typeface="Arial MT"/>
              </a:rPr>
              <a:t>responsabilidad</a:t>
            </a:r>
            <a:r>
              <a:rPr dirty="0" sz="2400" spc="-3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a</a:t>
            </a:r>
            <a:r>
              <a:rPr dirty="0" sz="2400" spc="-3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las</a:t>
            </a:r>
            <a:r>
              <a:rPr dirty="0" sz="2400" spc="-3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áreas</a:t>
            </a:r>
            <a:r>
              <a:rPr dirty="0" sz="2400" spc="-3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de</a:t>
            </a:r>
            <a:r>
              <a:rPr dirty="0" sz="2400" spc="-3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monitoreo</a:t>
            </a:r>
            <a:r>
              <a:rPr dirty="0" sz="2400" spc="-3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o</a:t>
            </a:r>
            <a:r>
              <a:rPr dirty="0" sz="2400" spc="-3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a</a:t>
            </a:r>
            <a:r>
              <a:rPr dirty="0" sz="2400" spc="-3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la</a:t>
            </a:r>
            <a:r>
              <a:rPr dirty="0" sz="2400" spc="-3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6C6E70"/>
                </a:solidFill>
                <a:latin typeface="Arial MT"/>
                <a:cs typeface="Arial MT"/>
              </a:rPr>
              <a:t>tecnología</a:t>
            </a:r>
            <a:endParaRPr sz="2400">
              <a:latin typeface="Arial MT"/>
              <a:cs typeface="Arial MT"/>
            </a:endParaRPr>
          </a:p>
          <a:p>
            <a:pPr marL="12700" marR="125730">
              <a:lnSpc>
                <a:spcPts val="2680"/>
              </a:lnSpc>
              <a:spcBef>
                <a:spcPts val="5"/>
              </a:spcBef>
            </a:pP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de</a:t>
            </a:r>
            <a:r>
              <a:rPr dirty="0" sz="2400" spc="-2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localización</a:t>
            </a:r>
            <a:r>
              <a:rPr dirty="0" sz="2400" spc="-2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(GPS),</a:t>
            </a:r>
            <a:r>
              <a:rPr dirty="0" sz="2400" spc="-2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sino</a:t>
            </a:r>
            <a:r>
              <a:rPr dirty="0" sz="2400" spc="-2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que</a:t>
            </a:r>
            <a:r>
              <a:rPr dirty="0" sz="2400" spc="-2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señalan</a:t>
            </a:r>
            <a:r>
              <a:rPr dirty="0" sz="2400" spc="-2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al</a:t>
            </a:r>
            <a:r>
              <a:rPr dirty="0" sz="2400" spc="-2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chofer</a:t>
            </a:r>
            <a:r>
              <a:rPr dirty="0" sz="2400" spc="-2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como</a:t>
            </a:r>
            <a:r>
              <a:rPr dirty="0" sz="2400" spc="-2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el</a:t>
            </a:r>
            <a:r>
              <a:rPr dirty="0" sz="2400" spc="-2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6C6E70"/>
                </a:solidFill>
                <a:latin typeface="Arial MT"/>
                <a:cs typeface="Arial MT"/>
              </a:rPr>
              <a:t>principal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responsable,</a:t>
            </a:r>
            <a:r>
              <a:rPr dirty="0" sz="2400" spc="-6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aun</a:t>
            </a:r>
            <a:r>
              <a:rPr dirty="0" sz="2400" spc="-6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cuando</a:t>
            </a:r>
            <a:r>
              <a:rPr dirty="0" sz="2400" spc="-6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el</a:t>
            </a:r>
            <a:r>
              <a:rPr dirty="0" sz="2400" spc="-6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origen</a:t>
            </a:r>
            <a:r>
              <a:rPr dirty="0" sz="2400" spc="-6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de</a:t>
            </a:r>
            <a:r>
              <a:rPr dirty="0" sz="2400" spc="-6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la</a:t>
            </a:r>
            <a:r>
              <a:rPr dirty="0" sz="2400" spc="-6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ineficiencia</a:t>
            </a:r>
            <a:r>
              <a:rPr dirty="0" sz="2400" spc="-6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6C6E70"/>
                </a:solidFill>
                <a:latin typeface="Arial MT"/>
                <a:cs typeface="Arial MT"/>
              </a:rPr>
              <a:t>provenga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ts val="2625"/>
              </a:lnSpc>
            </a:pP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de</a:t>
            </a:r>
            <a:r>
              <a:rPr dirty="0" sz="2400" spc="-3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otros</a:t>
            </a:r>
            <a:r>
              <a:rPr dirty="0" sz="2400" spc="-2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factores</a:t>
            </a:r>
            <a:r>
              <a:rPr dirty="0" sz="2400" spc="-3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6C6E70"/>
                </a:solidFill>
                <a:latin typeface="Arial MT"/>
                <a:cs typeface="Arial MT"/>
              </a:rPr>
              <a:t>internos.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311" y="427071"/>
            <a:ext cx="1401627" cy="12137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-30"/>
              <a:t>Appsendia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80425" y="439007"/>
            <a:ext cx="5924439" cy="394962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96573" y="4498479"/>
            <a:ext cx="9290685" cy="164083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2605"/>
              </a:lnSpc>
              <a:spcBef>
                <a:spcPts val="90"/>
              </a:spcBef>
            </a:pP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El</a:t>
            </a:r>
            <a:r>
              <a:rPr dirty="0" sz="2250" spc="-6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operador</a:t>
            </a:r>
            <a:r>
              <a:rPr dirty="0" sz="2250" spc="-6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carece</a:t>
            </a:r>
            <a:r>
              <a:rPr dirty="0" sz="2250" spc="-6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de</a:t>
            </a:r>
            <a:r>
              <a:rPr dirty="0" sz="2250" spc="-6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mecanismos</a:t>
            </a:r>
            <a:r>
              <a:rPr dirty="0" sz="2250" spc="-6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que</a:t>
            </a:r>
            <a:r>
              <a:rPr dirty="0" sz="2250" spc="-6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le</a:t>
            </a:r>
            <a:r>
              <a:rPr dirty="0" sz="2250" spc="-6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permitan</a:t>
            </a:r>
            <a:r>
              <a:rPr dirty="0" sz="2250" spc="-6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 spc="-10">
                <a:solidFill>
                  <a:srgbClr val="58595B"/>
                </a:solidFill>
                <a:latin typeface="Arial MT"/>
                <a:cs typeface="Arial MT"/>
              </a:rPr>
              <a:t>defenderse</a:t>
            </a:r>
            <a:endParaRPr sz="2250">
              <a:latin typeface="Arial MT"/>
              <a:cs typeface="Arial MT"/>
            </a:endParaRPr>
          </a:p>
          <a:p>
            <a:pPr marL="12700" marR="180340">
              <a:lnSpc>
                <a:spcPts val="2510"/>
              </a:lnSpc>
              <a:spcBef>
                <a:spcPts val="145"/>
              </a:spcBef>
            </a:pP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ante</a:t>
            </a:r>
            <a:r>
              <a:rPr dirty="0" sz="2250" spc="-6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este</a:t>
            </a:r>
            <a:r>
              <a:rPr dirty="0" sz="2250" spc="-5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cargo</a:t>
            </a:r>
            <a:r>
              <a:rPr dirty="0" sz="2250" spc="-5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arbitrario.</a:t>
            </a:r>
            <a:r>
              <a:rPr dirty="0" sz="2250" spc="-6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Esto</a:t>
            </a:r>
            <a:r>
              <a:rPr dirty="0" sz="2250" spc="-5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genera</a:t>
            </a:r>
            <a:r>
              <a:rPr dirty="0" sz="2250" spc="-5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frustración,</a:t>
            </a:r>
            <a:r>
              <a:rPr dirty="0" sz="2250" spc="-6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ya</a:t>
            </a:r>
            <a:r>
              <a:rPr dirty="0" sz="2250" spc="-5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que</a:t>
            </a:r>
            <a:r>
              <a:rPr dirty="0" sz="2250" spc="-5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en</a:t>
            </a:r>
            <a:r>
              <a:rPr dirty="0" sz="2250" spc="-6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la</a:t>
            </a:r>
            <a:r>
              <a:rPr dirty="0" sz="2250" spc="-5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 spc="-10">
                <a:solidFill>
                  <a:srgbClr val="58595B"/>
                </a:solidFill>
                <a:latin typeface="Arial MT"/>
                <a:cs typeface="Arial MT"/>
              </a:rPr>
              <a:t>mayoría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de</a:t>
            </a:r>
            <a:r>
              <a:rPr dirty="0" sz="2250" spc="-6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los</a:t>
            </a:r>
            <a:r>
              <a:rPr dirty="0" sz="2250" spc="-5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casos</a:t>
            </a:r>
            <a:r>
              <a:rPr dirty="0" sz="2250" spc="-4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no</a:t>
            </a:r>
            <a:r>
              <a:rPr dirty="0" sz="2250" spc="-5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se</a:t>
            </a:r>
            <a:r>
              <a:rPr dirty="0" sz="2250" spc="-5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le</a:t>
            </a:r>
            <a:r>
              <a:rPr dirty="0" sz="2250" spc="-4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brinda</a:t>
            </a:r>
            <a:r>
              <a:rPr dirty="0" sz="2250" spc="-5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una</a:t>
            </a:r>
            <a:r>
              <a:rPr dirty="0" sz="2250" spc="-5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explicación</a:t>
            </a:r>
            <a:r>
              <a:rPr dirty="0" sz="2250" spc="-4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 spc="-10">
                <a:solidFill>
                  <a:srgbClr val="58595B"/>
                </a:solidFill>
                <a:latin typeface="Arial MT"/>
                <a:cs typeface="Arial MT"/>
              </a:rPr>
              <a:t>clara.</a:t>
            </a:r>
            <a:endParaRPr sz="2250">
              <a:latin typeface="Arial MT"/>
              <a:cs typeface="Arial MT"/>
            </a:endParaRPr>
          </a:p>
          <a:p>
            <a:pPr marL="12700">
              <a:lnSpc>
                <a:spcPts val="2355"/>
              </a:lnSpc>
            </a:pP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Como</a:t>
            </a:r>
            <a:r>
              <a:rPr dirty="0" sz="2250" spc="-7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resultado,</a:t>
            </a:r>
            <a:r>
              <a:rPr dirty="0" sz="2250" spc="-7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el</a:t>
            </a:r>
            <a:r>
              <a:rPr dirty="0" sz="2250" spc="-7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impacto</a:t>
            </a:r>
            <a:r>
              <a:rPr dirty="0" sz="2250" spc="-7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económico</a:t>
            </a:r>
            <a:r>
              <a:rPr dirty="0" sz="2250" spc="-7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recae</a:t>
            </a:r>
            <a:r>
              <a:rPr dirty="0" sz="2250" spc="-7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 spc="-10">
                <a:solidFill>
                  <a:srgbClr val="58595B"/>
                </a:solidFill>
                <a:latin typeface="Arial MT"/>
                <a:cs typeface="Arial MT"/>
              </a:rPr>
              <a:t>directamente</a:t>
            </a:r>
            <a:endParaRPr sz="2250">
              <a:latin typeface="Arial MT"/>
              <a:cs typeface="Arial MT"/>
            </a:endParaRPr>
          </a:p>
          <a:p>
            <a:pPr marL="12700">
              <a:lnSpc>
                <a:spcPts val="2605"/>
              </a:lnSpc>
            </a:pP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en</a:t>
            </a:r>
            <a:r>
              <a:rPr dirty="0" sz="2250" spc="-6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su</a:t>
            </a:r>
            <a:r>
              <a:rPr dirty="0" sz="2250" spc="-6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núcleo</a:t>
            </a:r>
            <a:r>
              <a:rPr dirty="0" sz="2250" spc="-6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 spc="-10">
                <a:solidFill>
                  <a:srgbClr val="58595B"/>
                </a:solidFill>
                <a:latin typeface="Arial MT"/>
                <a:cs typeface="Arial MT"/>
              </a:rPr>
              <a:t>familiar,</a:t>
            </a:r>
            <a:r>
              <a:rPr dirty="0" sz="2250" spc="-6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sin</a:t>
            </a:r>
            <a:r>
              <a:rPr dirty="0" sz="2250" spc="-6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posibilidad</a:t>
            </a:r>
            <a:r>
              <a:rPr dirty="0" sz="2250" spc="-6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de</a:t>
            </a:r>
            <a:r>
              <a:rPr dirty="0" sz="2250" spc="-6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mitigación</a:t>
            </a:r>
            <a:r>
              <a:rPr dirty="0" sz="2250" spc="-6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por</a:t>
            </a:r>
            <a:r>
              <a:rPr dirty="0" sz="2250" spc="-6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parte</a:t>
            </a:r>
            <a:r>
              <a:rPr dirty="0" sz="2250" spc="-6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58595B"/>
                </a:solidFill>
                <a:latin typeface="Arial MT"/>
                <a:cs typeface="Arial MT"/>
              </a:rPr>
              <a:t>del</a:t>
            </a:r>
            <a:r>
              <a:rPr dirty="0" sz="2250" spc="-6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250" spc="-10">
                <a:solidFill>
                  <a:srgbClr val="58595B"/>
                </a:solidFill>
                <a:latin typeface="Arial MT"/>
                <a:cs typeface="Arial MT"/>
              </a:rPr>
              <a:t>operador.</a:t>
            </a:r>
            <a:endParaRPr sz="225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286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80"/>
              </a:spcBef>
            </a:pPr>
            <a:r>
              <a:rPr dirty="0"/>
              <a:t>TEL.</a:t>
            </a:r>
            <a:r>
              <a:rPr dirty="0" spc="30"/>
              <a:t> </a:t>
            </a:r>
            <a:r>
              <a:rPr dirty="0"/>
              <a:t>811</a:t>
            </a:r>
            <a:r>
              <a:rPr dirty="0" spc="35"/>
              <a:t> </a:t>
            </a:r>
            <a:r>
              <a:rPr dirty="0"/>
              <a:t>237</a:t>
            </a:r>
            <a:r>
              <a:rPr dirty="0" spc="30"/>
              <a:t> </a:t>
            </a:r>
            <a:r>
              <a:rPr dirty="0"/>
              <a:t>13</a:t>
            </a:r>
            <a:r>
              <a:rPr dirty="0" spc="35"/>
              <a:t> </a:t>
            </a:r>
            <a:r>
              <a:rPr dirty="0" spc="-25"/>
              <a:t>97</a:t>
            </a: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2300" spc="-55" b="1" i="1">
                <a:latin typeface="Verdana"/>
                <a:cs typeface="Verdana"/>
              </a:rPr>
              <a:t>Appsendia.com</a:t>
            </a:r>
            <a:endParaRPr sz="2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61135" y="1639473"/>
            <a:ext cx="1631314" cy="3644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200" spc="-30" b="1" i="1">
                <a:solidFill>
                  <a:srgbClr val="23A0D6"/>
                </a:solidFill>
                <a:latin typeface="Verdana"/>
                <a:cs typeface="Verdana"/>
              </a:rPr>
              <a:t>Appsendia</a:t>
            </a:r>
            <a:endParaRPr sz="2200">
              <a:latin typeface="Verdana"/>
              <a:cs typeface="Verdana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74468" y="408944"/>
            <a:ext cx="5175605" cy="2817638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03053" y="3299374"/>
            <a:ext cx="9471660" cy="280924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66675" marR="5080">
              <a:lnSpc>
                <a:spcPts val="2470"/>
              </a:lnSpc>
              <a:spcBef>
                <a:spcPts val="335"/>
              </a:spcBef>
            </a:pPr>
            <a:r>
              <a:rPr dirty="0" sz="2200" spc="-30">
                <a:solidFill>
                  <a:srgbClr val="4D4D4D"/>
                </a:solidFill>
                <a:latin typeface="Arial MT"/>
                <a:cs typeface="Arial MT"/>
              </a:rPr>
              <a:t>Actualmente</a:t>
            </a:r>
            <a:r>
              <a:rPr dirty="0" sz="2200" spc="-10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4D4D4D"/>
                </a:solidFill>
                <a:latin typeface="Arial MT"/>
                <a:cs typeface="Arial MT"/>
              </a:rPr>
              <a:t>es</a:t>
            </a:r>
            <a:r>
              <a:rPr dirty="0" sz="2200" spc="-10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 spc="-10">
                <a:solidFill>
                  <a:srgbClr val="4D4D4D"/>
                </a:solidFill>
                <a:latin typeface="Arial MT"/>
                <a:cs typeface="Arial MT"/>
              </a:rPr>
              <a:t>muy</a:t>
            </a:r>
            <a:r>
              <a:rPr dirty="0" sz="2200" spc="-10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 spc="-10">
                <a:solidFill>
                  <a:srgbClr val="4D4D4D"/>
                </a:solidFill>
                <a:latin typeface="Arial MT"/>
                <a:cs typeface="Arial MT"/>
              </a:rPr>
              <a:t>usual</a:t>
            </a:r>
            <a:r>
              <a:rPr dirty="0" sz="2200" spc="-9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4D4D4D"/>
                </a:solidFill>
                <a:latin typeface="Arial MT"/>
                <a:cs typeface="Arial MT"/>
              </a:rPr>
              <a:t>que</a:t>
            </a:r>
            <a:r>
              <a:rPr dirty="0" sz="2200" spc="-10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4D4D4D"/>
                </a:solidFill>
                <a:latin typeface="Arial MT"/>
                <a:cs typeface="Arial MT"/>
              </a:rPr>
              <a:t>en</a:t>
            </a:r>
            <a:r>
              <a:rPr dirty="0" sz="2200" spc="-10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4D4D4D"/>
                </a:solidFill>
                <a:latin typeface="Arial MT"/>
                <a:cs typeface="Arial MT"/>
              </a:rPr>
              <a:t>su</a:t>
            </a:r>
            <a:r>
              <a:rPr dirty="0" sz="2200" spc="-10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 spc="-20">
                <a:solidFill>
                  <a:srgbClr val="4D4D4D"/>
                </a:solidFill>
                <a:latin typeface="Arial MT"/>
                <a:cs typeface="Arial MT"/>
              </a:rPr>
              <a:t>frustración</a:t>
            </a:r>
            <a:r>
              <a:rPr dirty="0" sz="2200" spc="-9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4D4D4D"/>
                </a:solidFill>
                <a:latin typeface="Arial MT"/>
                <a:cs typeface="Arial MT"/>
              </a:rPr>
              <a:t>y</a:t>
            </a:r>
            <a:r>
              <a:rPr dirty="0" sz="2200" spc="-10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 spc="-20">
                <a:solidFill>
                  <a:srgbClr val="4D4D4D"/>
                </a:solidFill>
                <a:latin typeface="Arial MT"/>
                <a:cs typeface="Arial MT"/>
              </a:rPr>
              <a:t>presión</a:t>
            </a:r>
            <a:r>
              <a:rPr dirty="0" sz="2200" spc="-10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 spc="-10">
                <a:solidFill>
                  <a:srgbClr val="4D4D4D"/>
                </a:solidFill>
                <a:latin typeface="Arial MT"/>
                <a:cs typeface="Arial MT"/>
              </a:rPr>
              <a:t>familiar</a:t>
            </a:r>
            <a:r>
              <a:rPr dirty="0" sz="2200" spc="-9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 spc="-10">
                <a:solidFill>
                  <a:srgbClr val="4D4D4D"/>
                </a:solidFill>
                <a:latin typeface="Arial MT"/>
                <a:cs typeface="Arial MT"/>
              </a:rPr>
              <a:t>económica </a:t>
            </a:r>
            <a:r>
              <a:rPr dirty="0" sz="2200" spc="-60">
                <a:solidFill>
                  <a:srgbClr val="4D4D4D"/>
                </a:solidFill>
                <a:latin typeface="Arial MT"/>
                <a:cs typeface="Arial MT"/>
              </a:rPr>
              <a:t>A</a:t>
            </a:r>
            <a:r>
              <a:rPr dirty="0" sz="2200" spc="-12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4D4D4D"/>
                </a:solidFill>
                <a:latin typeface="Arial MT"/>
                <a:cs typeface="Arial MT"/>
              </a:rPr>
              <a:t>los</a:t>
            </a:r>
            <a:r>
              <a:rPr dirty="0" sz="2200" spc="-15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 spc="-30">
                <a:solidFill>
                  <a:srgbClr val="4D4D4D"/>
                </a:solidFill>
                <a:latin typeface="Arial MT"/>
                <a:cs typeface="Arial MT"/>
              </a:rPr>
              <a:t>Operadores</a:t>
            </a:r>
            <a:r>
              <a:rPr dirty="0" sz="2200" spc="-10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4D4D4D"/>
                </a:solidFill>
                <a:latin typeface="Arial MT"/>
                <a:cs typeface="Arial MT"/>
              </a:rPr>
              <a:t>se</a:t>
            </a:r>
            <a:r>
              <a:rPr dirty="0" sz="2200" spc="-9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4D4D4D"/>
                </a:solidFill>
                <a:latin typeface="Arial MT"/>
                <a:cs typeface="Arial MT"/>
              </a:rPr>
              <a:t>les</a:t>
            </a:r>
            <a:r>
              <a:rPr dirty="0" sz="2200" spc="-9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 spc="-20">
                <a:solidFill>
                  <a:srgbClr val="4D4D4D"/>
                </a:solidFill>
                <a:latin typeface="Arial MT"/>
                <a:cs typeface="Arial MT"/>
              </a:rPr>
              <a:t>haga</a:t>
            </a:r>
            <a:r>
              <a:rPr dirty="0" sz="2200" spc="-9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 spc="-10">
                <a:solidFill>
                  <a:srgbClr val="4D4D4D"/>
                </a:solidFill>
                <a:latin typeface="Arial MT"/>
                <a:cs typeface="Arial MT"/>
              </a:rPr>
              <a:t>más</a:t>
            </a:r>
            <a:r>
              <a:rPr dirty="0" sz="2200" spc="-9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4D4D4D"/>
                </a:solidFill>
                <a:latin typeface="Arial MT"/>
                <a:cs typeface="Arial MT"/>
              </a:rPr>
              <a:t>fácil</a:t>
            </a:r>
            <a:r>
              <a:rPr dirty="0" sz="2200" spc="-9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 spc="-25">
                <a:solidFill>
                  <a:srgbClr val="4D4D4D"/>
                </a:solidFill>
                <a:latin typeface="Arial MT"/>
                <a:cs typeface="Arial MT"/>
              </a:rPr>
              <a:t>cambiar</a:t>
            </a:r>
            <a:r>
              <a:rPr dirty="0" sz="2200" spc="-9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4D4D4D"/>
                </a:solidFill>
                <a:latin typeface="Arial MT"/>
                <a:cs typeface="Arial MT"/>
              </a:rPr>
              <a:t>de</a:t>
            </a:r>
            <a:r>
              <a:rPr dirty="0" sz="2200" spc="-9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 spc="-30">
                <a:solidFill>
                  <a:srgbClr val="4D4D4D"/>
                </a:solidFill>
                <a:latin typeface="Arial MT"/>
                <a:cs typeface="Arial MT"/>
              </a:rPr>
              <a:t>empresa</a:t>
            </a:r>
            <a:r>
              <a:rPr dirty="0" sz="2200" spc="-9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 spc="-10">
                <a:solidFill>
                  <a:srgbClr val="4D4D4D"/>
                </a:solidFill>
                <a:latin typeface="Arial MT"/>
                <a:cs typeface="Arial MT"/>
              </a:rPr>
              <a:t>para</a:t>
            </a:r>
            <a:r>
              <a:rPr dirty="0" sz="2200" spc="-9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 spc="-10">
                <a:solidFill>
                  <a:srgbClr val="4D4D4D"/>
                </a:solidFill>
                <a:latin typeface="Arial MT"/>
                <a:cs typeface="Arial MT"/>
              </a:rPr>
              <a:t>evitar</a:t>
            </a:r>
            <a:r>
              <a:rPr dirty="0" sz="2200" spc="-9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 spc="-20">
                <a:solidFill>
                  <a:srgbClr val="4D4D4D"/>
                </a:solidFill>
                <a:latin typeface="Arial MT"/>
                <a:cs typeface="Arial MT"/>
              </a:rPr>
              <a:t>este Golpe</a:t>
            </a:r>
            <a:r>
              <a:rPr dirty="0" sz="2200" spc="-13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 spc="-25">
                <a:solidFill>
                  <a:srgbClr val="4D4D4D"/>
                </a:solidFill>
                <a:latin typeface="Arial MT"/>
                <a:cs typeface="Arial MT"/>
              </a:rPr>
              <a:t>económico.,</a:t>
            </a:r>
            <a:r>
              <a:rPr dirty="0" sz="2200" spc="-9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 spc="-20">
                <a:solidFill>
                  <a:srgbClr val="4D4D4D"/>
                </a:solidFill>
                <a:latin typeface="Arial MT"/>
                <a:cs typeface="Arial MT"/>
              </a:rPr>
              <a:t>Mientras</a:t>
            </a:r>
            <a:r>
              <a:rPr dirty="0" sz="2200" spc="-8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 spc="-35">
                <a:solidFill>
                  <a:srgbClr val="4D4D4D"/>
                </a:solidFill>
                <a:latin typeface="Arial MT"/>
                <a:cs typeface="Arial MT"/>
              </a:rPr>
              <a:t>los</a:t>
            </a:r>
            <a:r>
              <a:rPr dirty="0" sz="2200" spc="-12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 spc="-30">
                <a:solidFill>
                  <a:srgbClr val="4D4D4D"/>
                </a:solidFill>
                <a:latin typeface="Arial MT"/>
                <a:cs typeface="Arial MT"/>
              </a:rPr>
              <a:t>Administradores</a:t>
            </a:r>
            <a:r>
              <a:rPr dirty="0" sz="2200" spc="-8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 spc="-10">
                <a:solidFill>
                  <a:srgbClr val="4D4D4D"/>
                </a:solidFill>
                <a:latin typeface="Arial MT"/>
                <a:cs typeface="Arial MT"/>
              </a:rPr>
              <a:t>dicen</a:t>
            </a:r>
            <a:r>
              <a:rPr dirty="0" sz="2200" spc="-8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4D4D4D"/>
                </a:solidFill>
                <a:latin typeface="Arial MT"/>
                <a:cs typeface="Arial MT"/>
              </a:rPr>
              <a:t>en</a:t>
            </a:r>
            <a:r>
              <a:rPr dirty="0" sz="2200" spc="-8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4D4D4D"/>
                </a:solidFill>
                <a:latin typeface="Arial MT"/>
                <a:cs typeface="Arial MT"/>
              </a:rPr>
              <a:t>su</a:t>
            </a:r>
            <a:r>
              <a:rPr dirty="0" sz="2200" spc="-8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 spc="-10">
                <a:solidFill>
                  <a:srgbClr val="4D4D4D"/>
                </a:solidFill>
                <a:latin typeface="Arial MT"/>
                <a:cs typeface="Arial MT"/>
              </a:rPr>
              <a:t>justificación</a:t>
            </a:r>
            <a:endParaRPr sz="2200">
              <a:latin typeface="Arial MT"/>
              <a:cs typeface="Arial MT"/>
            </a:endParaRPr>
          </a:p>
          <a:p>
            <a:pPr marL="219075">
              <a:lnSpc>
                <a:spcPts val="2425"/>
              </a:lnSpc>
            </a:pPr>
            <a:r>
              <a:rPr dirty="0" sz="2200">
                <a:solidFill>
                  <a:srgbClr val="4D4D4D"/>
                </a:solidFill>
                <a:latin typeface="Arial MT"/>
                <a:cs typeface="Arial MT"/>
              </a:rPr>
              <a:t>¡</a:t>
            </a:r>
            <a:r>
              <a:rPr dirty="0" sz="2200" spc="-10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4D4D4D"/>
                </a:solidFill>
                <a:latin typeface="Arial MT"/>
                <a:cs typeface="Arial MT"/>
              </a:rPr>
              <a:t>era</a:t>
            </a:r>
            <a:r>
              <a:rPr dirty="0" sz="2200" spc="-9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4D4D4D"/>
                </a:solidFill>
                <a:latin typeface="Arial MT"/>
                <a:cs typeface="Arial MT"/>
              </a:rPr>
              <a:t>un</a:t>
            </a:r>
            <a:r>
              <a:rPr dirty="0" sz="2200" spc="-10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>
                <a:solidFill>
                  <a:srgbClr val="4D4D4D"/>
                </a:solidFill>
                <a:latin typeface="Arial MT"/>
                <a:cs typeface="Arial MT"/>
              </a:rPr>
              <a:t>Mal</a:t>
            </a:r>
            <a:r>
              <a:rPr dirty="0" sz="2200" spc="-9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 spc="-30">
                <a:solidFill>
                  <a:srgbClr val="4D4D4D"/>
                </a:solidFill>
                <a:latin typeface="Arial MT"/>
                <a:cs typeface="Arial MT"/>
              </a:rPr>
              <a:t>Operador</a:t>
            </a:r>
            <a:r>
              <a:rPr dirty="0" sz="2200" spc="-9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00" spc="-50">
                <a:solidFill>
                  <a:srgbClr val="4D4D4D"/>
                </a:solidFill>
                <a:latin typeface="Arial MT"/>
                <a:cs typeface="Arial MT"/>
              </a:rPr>
              <a:t>!</a:t>
            </a:r>
            <a:endParaRPr sz="2200">
              <a:latin typeface="Arial MT"/>
              <a:cs typeface="Arial MT"/>
            </a:endParaRPr>
          </a:p>
          <a:p>
            <a:pPr marL="1296670">
              <a:lnSpc>
                <a:spcPct val="100000"/>
              </a:lnSpc>
              <a:spcBef>
                <a:spcPts val="204"/>
              </a:spcBef>
            </a:pPr>
            <a:r>
              <a:rPr dirty="0" sz="2400">
                <a:solidFill>
                  <a:srgbClr val="404041"/>
                </a:solidFill>
                <a:latin typeface="Arial MT"/>
                <a:cs typeface="Arial MT"/>
              </a:rPr>
              <a:t>Pero</a:t>
            </a:r>
            <a:r>
              <a:rPr dirty="0" sz="2400" spc="-30">
                <a:solidFill>
                  <a:srgbClr val="404041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404041"/>
                </a:solidFill>
                <a:latin typeface="Arial MT"/>
                <a:cs typeface="Arial MT"/>
              </a:rPr>
              <a:t>esto</a:t>
            </a:r>
            <a:r>
              <a:rPr dirty="0" sz="2400" spc="-30">
                <a:solidFill>
                  <a:srgbClr val="404041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404041"/>
                </a:solidFill>
                <a:latin typeface="Arial MT"/>
                <a:cs typeface="Arial MT"/>
              </a:rPr>
              <a:t>realmente</a:t>
            </a:r>
            <a:r>
              <a:rPr dirty="0" sz="2400" spc="-25">
                <a:solidFill>
                  <a:srgbClr val="404041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404041"/>
                </a:solidFill>
                <a:latin typeface="Arial MT"/>
                <a:cs typeface="Arial MT"/>
              </a:rPr>
              <a:t>importa</a:t>
            </a:r>
            <a:r>
              <a:rPr dirty="0" sz="2400" spc="10">
                <a:solidFill>
                  <a:srgbClr val="404041"/>
                </a:solidFill>
                <a:latin typeface="Arial MT"/>
                <a:cs typeface="Arial MT"/>
              </a:rPr>
              <a:t> 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NO</a:t>
            </a:r>
            <a:r>
              <a:rPr dirty="0" sz="24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250" b="1">
                <a:solidFill>
                  <a:srgbClr val="FF0000"/>
                </a:solidFill>
                <a:latin typeface="Arial"/>
                <a:cs typeface="Arial"/>
              </a:rPr>
              <a:t>¡</a:t>
            </a:r>
            <a:r>
              <a:rPr dirty="0" sz="2250" spc="-3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no</a:t>
            </a:r>
            <a:r>
              <a:rPr dirty="0" sz="2400" spc="-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Importa</a:t>
            </a:r>
            <a:r>
              <a:rPr dirty="0" sz="2400" spc="-3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250" spc="-50" b="1">
                <a:solidFill>
                  <a:srgbClr val="FF0000"/>
                </a:solidFill>
                <a:latin typeface="Arial"/>
                <a:cs typeface="Arial"/>
              </a:rPr>
              <a:t>!</a:t>
            </a:r>
            <a:endParaRPr sz="2250">
              <a:latin typeface="Arial"/>
              <a:cs typeface="Arial"/>
            </a:endParaRPr>
          </a:p>
          <a:p>
            <a:pPr marL="699135">
              <a:lnSpc>
                <a:spcPct val="100000"/>
              </a:lnSpc>
              <a:spcBef>
                <a:spcPts val="1000"/>
              </a:spcBef>
            </a:pPr>
            <a:r>
              <a:rPr dirty="0" sz="2450">
                <a:solidFill>
                  <a:srgbClr val="4D4D4D"/>
                </a:solidFill>
                <a:latin typeface="Arial MT"/>
                <a:cs typeface="Arial MT"/>
              </a:rPr>
              <a:t>Los</a:t>
            </a:r>
            <a:r>
              <a:rPr dirty="0" sz="2450" spc="15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450">
                <a:solidFill>
                  <a:srgbClr val="4D4D4D"/>
                </a:solidFill>
                <a:latin typeface="Arial MT"/>
                <a:cs typeface="Arial MT"/>
              </a:rPr>
              <a:t>administradores</a:t>
            </a:r>
            <a:r>
              <a:rPr dirty="0" sz="2450" spc="15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450">
                <a:solidFill>
                  <a:srgbClr val="4D4D4D"/>
                </a:solidFill>
                <a:latin typeface="Arial MT"/>
                <a:cs typeface="Arial MT"/>
              </a:rPr>
              <a:t>resuelven</a:t>
            </a:r>
            <a:r>
              <a:rPr dirty="0" sz="2450" spc="15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450">
                <a:solidFill>
                  <a:srgbClr val="4D4D4D"/>
                </a:solidFill>
                <a:latin typeface="Arial MT"/>
                <a:cs typeface="Arial MT"/>
              </a:rPr>
              <a:t>esto</a:t>
            </a:r>
            <a:r>
              <a:rPr dirty="0" sz="2450" spc="15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450">
                <a:solidFill>
                  <a:srgbClr val="4D4D4D"/>
                </a:solidFill>
                <a:latin typeface="Arial MT"/>
                <a:cs typeface="Arial MT"/>
              </a:rPr>
              <a:t>con</a:t>
            </a:r>
            <a:r>
              <a:rPr dirty="0" sz="2450" spc="15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450">
                <a:solidFill>
                  <a:srgbClr val="4D4D4D"/>
                </a:solidFill>
                <a:latin typeface="Arial MT"/>
                <a:cs typeface="Arial MT"/>
              </a:rPr>
              <a:t>Otro</a:t>
            </a:r>
            <a:r>
              <a:rPr dirty="0" sz="2450" spc="15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450">
                <a:solidFill>
                  <a:srgbClr val="4D4D4D"/>
                </a:solidFill>
                <a:latin typeface="Arial MT"/>
                <a:cs typeface="Arial MT"/>
              </a:rPr>
              <a:t>gasto</a:t>
            </a:r>
            <a:r>
              <a:rPr dirty="0" sz="2450" spc="204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450" spc="-25">
                <a:solidFill>
                  <a:srgbClr val="4D4D4D"/>
                </a:solidFill>
                <a:latin typeface="Arial MT"/>
                <a:cs typeface="Arial MT"/>
              </a:rPr>
              <a:t>RH</a:t>
            </a:r>
            <a:endParaRPr sz="2450">
              <a:latin typeface="Arial MT"/>
              <a:cs typeface="Arial MT"/>
            </a:endParaRPr>
          </a:p>
          <a:p>
            <a:pPr marL="12700" marR="57150">
              <a:lnSpc>
                <a:spcPts val="1889"/>
              </a:lnSpc>
              <a:spcBef>
                <a:spcPts val="1090"/>
              </a:spcBef>
            </a:pPr>
            <a:r>
              <a:rPr dirty="0" sz="1650">
                <a:solidFill>
                  <a:srgbClr val="58595B"/>
                </a:solidFill>
                <a:latin typeface="Arial MT"/>
                <a:cs typeface="Arial MT"/>
              </a:rPr>
              <a:t>No</a:t>
            </a:r>
            <a:r>
              <a:rPr dirty="0" sz="1650" spc="9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650">
                <a:solidFill>
                  <a:srgbClr val="58595B"/>
                </a:solidFill>
                <a:latin typeface="Arial MT"/>
                <a:cs typeface="Arial MT"/>
              </a:rPr>
              <a:t>obstante,</a:t>
            </a:r>
            <a:r>
              <a:rPr dirty="0" sz="1650" spc="10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650">
                <a:solidFill>
                  <a:srgbClr val="58595B"/>
                </a:solidFill>
                <a:latin typeface="Arial MT"/>
                <a:cs typeface="Arial MT"/>
              </a:rPr>
              <a:t>esta</a:t>
            </a:r>
            <a:r>
              <a:rPr dirty="0" sz="1650" spc="9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650">
                <a:solidFill>
                  <a:srgbClr val="58595B"/>
                </a:solidFill>
                <a:latin typeface="Arial MT"/>
                <a:cs typeface="Arial MT"/>
              </a:rPr>
              <a:t>apreciación</a:t>
            </a:r>
            <a:r>
              <a:rPr dirty="0" sz="1650" spc="10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650">
                <a:solidFill>
                  <a:srgbClr val="58595B"/>
                </a:solidFill>
                <a:latin typeface="Arial MT"/>
                <a:cs typeface="Arial MT"/>
              </a:rPr>
              <a:t>no</a:t>
            </a:r>
            <a:r>
              <a:rPr dirty="0" sz="1650" spc="9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650">
                <a:solidFill>
                  <a:srgbClr val="58595B"/>
                </a:solidFill>
                <a:latin typeface="Arial MT"/>
                <a:cs typeface="Arial MT"/>
              </a:rPr>
              <a:t>resuelve</a:t>
            </a:r>
            <a:r>
              <a:rPr dirty="0" sz="1650" spc="10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650">
                <a:solidFill>
                  <a:srgbClr val="58595B"/>
                </a:solidFill>
                <a:latin typeface="Arial MT"/>
                <a:cs typeface="Arial MT"/>
              </a:rPr>
              <a:t>la</a:t>
            </a:r>
            <a:r>
              <a:rPr dirty="0" sz="1650" spc="9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650">
                <a:solidFill>
                  <a:srgbClr val="58595B"/>
                </a:solidFill>
                <a:latin typeface="Arial MT"/>
                <a:cs typeface="Arial MT"/>
              </a:rPr>
              <a:t>causa</a:t>
            </a:r>
            <a:r>
              <a:rPr dirty="0" sz="1650" spc="10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650">
                <a:solidFill>
                  <a:srgbClr val="58595B"/>
                </a:solidFill>
                <a:latin typeface="Arial MT"/>
                <a:cs typeface="Arial MT"/>
              </a:rPr>
              <a:t>raíz</a:t>
            </a:r>
            <a:r>
              <a:rPr dirty="0" sz="1650" spc="9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650">
                <a:solidFill>
                  <a:srgbClr val="58595B"/>
                </a:solidFill>
                <a:latin typeface="Arial MT"/>
                <a:cs typeface="Arial MT"/>
              </a:rPr>
              <a:t>del</a:t>
            </a:r>
            <a:r>
              <a:rPr dirty="0" sz="1650" spc="10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650">
                <a:solidFill>
                  <a:srgbClr val="58595B"/>
                </a:solidFill>
                <a:latin typeface="Arial MT"/>
                <a:cs typeface="Arial MT"/>
              </a:rPr>
              <a:t>problema,</a:t>
            </a:r>
            <a:r>
              <a:rPr dirty="0" sz="1650" spc="10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650">
                <a:solidFill>
                  <a:srgbClr val="58595B"/>
                </a:solidFill>
                <a:latin typeface="Arial MT"/>
                <a:cs typeface="Arial MT"/>
              </a:rPr>
              <a:t>y</a:t>
            </a:r>
            <a:r>
              <a:rPr dirty="0" sz="1650" spc="9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650">
                <a:solidFill>
                  <a:srgbClr val="58595B"/>
                </a:solidFill>
                <a:latin typeface="Arial MT"/>
                <a:cs typeface="Arial MT"/>
              </a:rPr>
              <a:t>únicamente</a:t>
            </a:r>
            <a:r>
              <a:rPr dirty="0" sz="1650" spc="10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650">
                <a:solidFill>
                  <a:srgbClr val="58595B"/>
                </a:solidFill>
                <a:latin typeface="Arial MT"/>
                <a:cs typeface="Arial MT"/>
              </a:rPr>
              <a:t>genera</a:t>
            </a:r>
            <a:r>
              <a:rPr dirty="0" sz="1650" spc="9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650" spc="-10">
                <a:solidFill>
                  <a:srgbClr val="58595B"/>
                </a:solidFill>
                <a:latin typeface="Arial MT"/>
                <a:cs typeface="Arial MT"/>
              </a:rPr>
              <a:t>gastos </a:t>
            </a:r>
            <a:r>
              <a:rPr dirty="0" sz="1650">
                <a:solidFill>
                  <a:srgbClr val="58595B"/>
                </a:solidFill>
                <a:latin typeface="Arial MT"/>
                <a:cs typeface="Arial MT"/>
              </a:rPr>
              <a:t>adicionales</a:t>
            </a:r>
            <a:r>
              <a:rPr dirty="0" sz="1650" spc="11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650">
                <a:solidFill>
                  <a:srgbClr val="58595B"/>
                </a:solidFill>
                <a:latin typeface="Arial MT"/>
                <a:cs typeface="Arial MT"/>
              </a:rPr>
              <a:t>en</a:t>
            </a:r>
            <a:r>
              <a:rPr dirty="0" sz="1650" spc="114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650">
                <a:solidFill>
                  <a:srgbClr val="58595B"/>
                </a:solidFill>
                <a:latin typeface="Arial MT"/>
                <a:cs typeface="Arial MT"/>
              </a:rPr>
              <a:t>procesos</a:t>
            </a:r>
            <a:r>
              <a:rPr dirty="0" sz="1650" spc="114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650">
                <a:solidFill>
                  <a:srgbClr val="58595B"/>
                </a:solidFill>
                <a:latin typeface="Arial MT"/>
                <a:cs typeface="Arial MT"/>
              </a:rPr>
              <a:t>de</a:t>
            </a:r>
            <a:r>
              <a:rPr dirty="0" sz="1650" spc="114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650">
                <a:solidFill>
                  <a:srgbClr val="58595B"/>
                </a:solidFill>
                <a:latin typeface="Arial MT"/>
                <a:cs typeface="Arial MT"/>
              </a:rPr>
              <a:t>Recursos</a:t>
            </a:r>
            <a:r>
              <a:rPr dirty="0" sz="1650" spc="114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650">
                <a:solidFill>
                  <a:srgbClr val="58595B"/>
                </a:solidFill>
                <a:latin typeface="Arial MT"/>
                <a:cs typeface="Arial MT"/>
              </a:rPr>
              <a:t>Humanos,</a:t>
            </a:r>
            <a:r>
              <a:rPr dirty="0" sz="1650" spc="114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650">
                <a:solidFill>
                  <a:srgbClr val="58595B"/>
                </a:solidFill>
                <a:latin typeface="Arial MT"/>
                <a:cs typeface="Arial MT"/>
              </a:rPr>
              <a:t>capacitación</a:t>
            </a:r>
            <a:r>
              <a:rPr dirty="0" sz="1650" spc="114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650">
                <a:solidFill>
                  <a:srgbClr val="58595B"/>
                </a:solidFill>
                <a:latin typeface="Arial MT"/>
                <a:cs typeface="Arial MT"/>
              </a:rPr>
              <a:t>y</a:t>
            </a:r>
            <a:r>
              <a:rPr dirty="0" sz="1650" spc="114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650">
                <a:solidFill>
                  <a:srgbClr val="58595B"/>
                </a:solidFill>
                <a:latin typeface="Arial MT"/>
                <a:cs typeface="Arial MT"/>
              </a:rPr>
              <a:t>reemplazo</a:t>
            </a:r>
            <a:r>
              <a:rPr dirty="0" sz="1650" spc="114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650">
                <a:solidFill>
                  <a:srgbClr val="58595B"/>
                </a:solidFill>
                <a:latin typeface="Arial MT"/>
                <a:cs typeface="Arial MT"/>
              </a:rPr>
              <a:t>de</a:t>
            </a:r>
            <a:r>
              <a:rPr dirty="0" sz="1650" spc="114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1650" spc="-10">
                <a:solidFill>
                  <a:srgbClr val="58595B"/>
                </a:solidFill>
                <a:latin typeface="Arial MT"/>
                <a:cs typeface="Arial MT"/>
              </a:rPr>
              <a:t>personal.</a:t>
            </a:r>
            <a:endParaRPr sz="165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286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80"/>
              </a:spcBef>
            </a:pPr>
            <a:r>
              <a:rPr dirty="0"/>
              <a:t>TEL.</a:t>
            </a:r>
            <a:r>
              <a:rPr dirty="0" spc="30"/>
              <a:t> </a:t>
            </a:r>
            <a:r>
              <a:rPr dirty="0"/>
              <a:t>811</a:t>
            </a:r>
            <a:r>
              <a:rPr dirty="0" spc="35"/>
              <a:t> </a:t>
            </a:r>
            <a:r>
              <a:rPr dirty="0"/>
              <a:t>237</a:t>
            </a:r>
            <a:r>
              <a:rPr dirty="0" spc="30"/>
              <a:t> </a:t>
            </a:r>
            <a:r>
              <a:rPr dirty="0"/>
              <a:t>13</a:t>
            </a:r>
            <a:r>
              <a:rPr dirty="0" spc="35"/>
              <a:t> </a:t>
            </a:r>
            <a:r>
              <a:rPr dirty="0" spc="-25"/>
              <a:t>97</a:t>
            </a: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2300" spc="-55" b="1" i="1">
                <a:latin typeface="Verdana"/>
                <a:cs typeface="Verdana"/>
              </a:rPr>
              <a:t>Appsendia.com</a:t>
            </a:r>
            <a:endParaRPr sz="2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311" y="427071"/>
            <a:ext cx="1401627" cy="121375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61135" y="1639473"/>
            <a:ext cx="1631314" cy="3644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200" spc="-30" b="1" i="1">
                <a:solidFill>
                  <a:srgbClr val="23A0D6"/>
                </a:solidFill>
                <a:latin typeface="Verdana"/>
                <a:cs typeface="Verdana"/>
              </a:rPr>
              <a:t>Appsendia</a:t>
            </a:r>
            <a:endParaRPr sz="220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89854" y="535459"/>
            <a:ext cx="4903031" cy="350835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89428" y="493972"/>
            <a:ext cx="5551805" cy="417195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550" spc="75" i="0">
                <a:solidFill>
                  <a:srgbClr val="404041"/>
                </a:solidFill>
                <a:latin typeface="Arial"/>
                <a:cs typeface="Arial"/>
              </a:rPr>
              <a:t>ANALIZANDO</a:t>
            </a:r>
            <a:r>
              <a:rPr dirty="0" sz="2550" spc="110" i="0">
                <a:solidFill>
                  <a:srgbClr val="404041"/>
                </a:solidFill>
                <a:latin typeface="Arial"/>
                <a:cs typeface="Arial"/>
              </a:rPr>
              <a:t> </a:t>
            </a:r>
            <a:r>
              <a:rPr dirty="0" sz="2550" spc="65" i="0">
                <a:solidFill>
                  <a:srgbClr val="404041"/>
                </a:solidFill>
                <a:latin typeface="Arial"/>
                <a:cs typeface="Arial"/>
              </a:rPr>
              <a:t>COSTOS</a:t>
            </a:r>
            <a:r>
              <a:rPr dirty="0" sz="2550" spc="114" i="0">
                <a:solidFill>
                  <a:srgbClr val="404041"/>
                </a:solidFill>
                <a:latin typeface="Arial"/>
                <a:cs typeface="Arial"/>
              </a:rPr>
              <a:t> </a:t>
            </a:r>
            <a:r>
              <a:rPr dirty="0" sz="2550" spc="-10" i="0">
                <a:solidFill>
                  <a:srgbClr val="404041"/>
                </a:solidFill>
                <a:latin typeface="Arial"/>
                <a:cs typeface="Arial"/>
              </a:rPr>
              <a:t>OCULTOS</a:t>
            </a:r>
            <a:endParaRPr sz="25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286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80"/>
              </a:spcBef>
            </a:pPr>
            <a:r>
              <a:rPr dirty="0"/>
              <a:t>TEL.</a:t>
            </a:r>
            <a:r>
              <a:rPr dirty="0" spc="30"/>
              <a:t> </a:t>
            </a:r>
            <a:r>
              <a:rPr dirty="0"/>
              <a:t>811</a:t>
            </a:r>
            <a:r>
              <a:rPr dirty="0" spc="35"/>
              <a:t> </a:t>
            </a:r>
            <a:r>
              <a:rPr dirty="0"/>
              <a:t>237</a:t>
            </a:r>
            <a:r>
              <a:rPr dirty="0" spc="30"/>
              <a:t> </a:t>
            </a:r>
            <a:r>
              <a:rPr dirty="0"/>
              <a:t>13</a:t>
            </a:r>
            <a:r>
              <a:rPr dirty="0" spc="35"/>
              <a:t> </a:t>
            </a:r>
            <a:r>
              <a:rPr dirty="0" spc="-25"/>
              <a:t>97</a:t>
            </a: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2300" spc="-55" b="1" i="1">
                <a:latin typeface="Verdana"/>
                <a:cs typeface="Verdana"/>
              </a:rPr>
              <a:t>Appsendia.com</a:t>
            </a:r>
            <a:endParaRPr sz="230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81370" y="3025494"/>
            <a:ext cx="9519285" cy="307594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06045" marR="6221730" indent="-27940">
              <a:lnSpc>
                <a:spcPts val="869"/>
              </a:lnSpc>
              <a:spcBef>
                <a:spcPts val="185"/>
              </a:spcBef>
            </a:pP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Empresas</a:t>
            </a:r>
            <a:r>
              <a:rPr dirty="0" sz="750" spc="1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como</a:t>
            </a:r>
            <a:r>
              <a:rPr dirty="0" sz="750" spc="14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GSG</a:t>
            </a:r>
            <a:r>
              <a:rPr dirty="0" sz="750" spc="14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Consultores,</a:t>
            </a:r>
            <a:r>
              <a:rPr dirty="0" sz="750" spc="1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Loegistic,</a:t>
            </a:r>
            <a:r>
              <a:rPr dirty="0" sz="750" spc="1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Kaizen</a:t>
            </a:r>
            <a:r>
              <a:rPr dirty="0" sz="750" spc="1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Institute,</a:t>
            </a:r>
            <a:r>
              <a:rPr dirty="0" sz="750" spc="12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 spc="-10">
                <a:solidFill>
                  <a:srgbClr val="231F20"/>
                </a:solidFill>
                <a:latin typeface="Arial MT"/>
                <a:cs typeface="Arial MT"/>
              </a:rPr>
              <a:t>Dinámica,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 y</a:t>
            </a:r>
            <a:r>
              <a:rPr dirty="0" sz="750" spc="8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las</a:t>
            </a:r>
            <a:r>
              <a:rPr dirty="0" sz="750" spc="8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grandes</a:t>
            </a:r>
            <a:r>
              <a:rPr dirty="0" sz="750" spc="8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consultoras</a:t>
            </a:r>
            <a:r>
              <a:rPr dirty="0" sz="750" spc="8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como</a:t>
            </a:r>
            <a:r>
              <a:rPr dirty="0" sz="750" spc="8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Deloitte,</a:t>
            </a:r>
            <a:r>
              <a:rPr dirty="0" sz="750" spc="8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PwC</a:t>
            </a:r>
            <a:r>
              <a:rPr dirty="0" sz="750" spc="8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y</a:t>
            </a:r>
            <a:r>
              <a:rPr dirty="0" sz="750" spc="10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 spc="-20">
                <a:solidFill>
                  <a:srgbClr val="231F20"/>
                </a:solidFill>
                <a:latin typeface="Arial MT"/>
                <a:cs typeface="Arial MT"/>
              </a:rPr>
              <a:t>KPMG</a:t>
            </a:r>
            <a:endParaRPr sz="750">
              <a:latin typeface="Arial MT"/>
              <a:cs typeface="Arial MT"/>
            </a:endParaRPr>
          </a:p>
          <a:p>
            <a:pPr marL="106045" marR="6088380">
              <a:lnSpc>
                <a:spcPts val="869"/>
              </a:lnSpc>
              <a:spcBef>
                <a:spcPts val="5"/>
              </a:spcBef>
            </a:pPr>
            <a:r>
              <a:rPr dirty="0" sz="750" spc="10">
                <a:solidFill>
                  <a:srgbClr val="231F20"/>
                </a:solidFill>
                <a:latin typeface="Arial MT"/>
                <a:cs typeface="Arial MT"/>
              </a:rPr>
              <a:t>(que</a:t>
            </a:r>
            <a:r>
              <a:rPr dirty="0" sz="750" spc="4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 spc="1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dirty="0" sz="750" spc="4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 spc="10">
                <a:solidFill>
                  <a:srgbClr val="231F20"/>
                </a:solidFill>
                <a:latin typeface="Arial MT"/>
                <a:cs typeface="Arial MT"/>
              </a:rPr>
              <a:t>menudo</a:t>
            </a:r>
            <a:r>
              <a:rPr dirty="0" sz="750" spc="4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 spc="10">
                <a:solidFill>
                  <a:srgbClr val="231F20"/>
                </a:solidFill>
                <a:latin typeface="Arial MT"/>
                <a:cs typeface="Arial MT"/>
              </a:rPr>
              <a:t>tienen</a:t>
            </a:r>
            <a:r>
              <a:rPr dirty="0" sz="750" spc="5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 spc="10">
                <a:solidFill>
                  <a:srgbClr val="231F20"/>
                </a:solidFill>
                <a:latin typeface="Arial MT"/>
                <a:cs typeface="Arial MT"/>
              </a:rPr>
              <a:t>divisiones</a:t>
            </a:r>
            <a:r>
              <a:rPr dirty="0" sz="750" spc="4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 spc="10">
                <a:solidFill>
                  <a:srgbClr val="231F20"/>
                </a:solidFill>
                <a:latin typeface="Arial MT"/>
                <a:cs typeface="Arial MT"/>
              </a:rPr>
              <a:t>especializadas</a:t>
            </a:r>
            <a:r>
              <a:rPr dirty="0" sz="750" spc="4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 spc="10">
                <a:solidFill>
                  <a:srgbClr val="231F20"/>
                </a:solidFill>
                <a:latin typeface="Arial MT"/>
                <a:cs typeface="Arial MT"/>
              </a:rPr>
              <a:t>en</a:t>
            </a:r>
            <a:r>
              <a:rPr dirty="0" sz="750" spc="5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 spc="10">
                <a:solidFill>
                  <a:srgbClr val="231F20"/>
                </a:solidFill>
                <a:latin typeface="Arial MT"/>
                <a:cs typeface="Arial MT"/>
              </a:rPr>
              <a:t>logística</a:t>
            </a:r>
            <a:r>
              <a:rPr dirty="0" sz="750" spc="4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 spc="10">
                <a:solidFill>
                  <a:srgbClr val="231F20"/>
                </a:solidFill>
                <a:latin typeface="Arial MT"/>
                <a:cs typeface="Arial MT"/>
              </a:rPr>
              <a:t>y</a:t>
            </a:r>
            <a:r>
              <a:rPr dirty="0" sz="750" spc="4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 spc="-10">
                <a:solidFill>
                  <a:srgbClr val="231F20"/>
                </a:solidFill>
                <a:latin typeface="Arial MT"/>
                <a:cs typeface="Arial MT"/>
              </a:rPr>
              <a:t>operaciones)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ofrecen</a:t>
            </a:r>
            <a:r>
              <a:rPr dirty="0" sz="750" spc="7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este</a:t>
            </a:r>
            <a:r>
              <a:rPr dirty="0" sz="750" spc="7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tipo</a:t>
            </a:r>
            <a:r>
              <a:rPr dirty="0" sz="750" spc="7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de</a:t>
            </a:r>
            <a:r>
              <a:rPr dirty="0" sz="750" spc="7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servicios</a:t>
            </a:r>
            <a:r>
              <a:rPr dirty="0" sz="750" spc="7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en</a:t>
            </a:r>
            <a:r>
              <a:rPr dirty="0" sz="750" spc="7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 spc="-10">
                <a:solidFill>
                  <a:srgbClr val="231F20"/>
                </a:solidFill>
                <a:latin typeface="Arial MT"/>
                <a:cs typeface="Arial MT"/>
              </a:rPr>
              <a:t>México.</a:t>
            </a:r>
            <a:endParaRPr sz="750">
              <a:latin typeface="Arial MT"/>
              <a:cs typeface="Arial MT"/>
            </a:endParaRPr>
          </a:p>
          <a:p>
            <a:pPr marL="106045" marR="5547360">
              <a:lnSpc>
                <a:spcPts val="869"/>
              </a:lnSpc>
              <a:spcBef>
                <a:spcPts val="5"/>
              </a:spcBef>
            </a:pP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El</a:t>
            </a:r>
            <a:r>
              <a:rPr dirty="0" sz="750" spc="8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resultado</a:t>
            </a:r>
            <a:r>
              <a:rPr dirty="0" sz="750" spc="8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de</a:t>
            </a:r>
            <a:r>
              <a:rPr dirty="0" sz="750" spc="8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su</a:t>
            </a:r>
            <a:r>
              <a:rPr dirty="0" sz="750" spc="9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trabajo</a:t>
            </a:r>
            <a:r>
              <a:rPr dirty="0" sz="750" spc="8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es</a:t>
            </a:r>
            <a:r>
              <a:rPr dirty="0" sz="750" spc="8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un</a:t>
            </a:r>
            <a:r>
              <a:rPr dirty="0" sz="750" spc="8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dictamen</a:t>
            </a:r>
            <a:r>
              <a:rPr dirty="0" sz="750" spc="9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detallado</a:t>
            </a:r>
            <a:r>
              <a:rPr dirty="0" sz="750" spc="8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que</a:t>
            </a:r>
            <a:r>
              <a:rPr dirty="0" sz="750" spc="8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cuantifica</a:t>
            </a:r>
            <a:r>
              <a:rPr dirty="0" sz="750" spc="9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las</a:t>
            </a:r>
            <a:r>
              <a:rPr dirty="0" sz="750" spc="8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pérdidas</a:t>
            </a:r>
            <a:r>
              <a:rPr dirty="0" sz="750" spc="8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 spc="-10">
                <a:solidFill>
                  <a:srgbClr val="231F20"/>
                </a:solidFill>
                <a:latin typeface="Arial MT"/>
                <a:cs typeface="Arial MT"/>
              </a:rPr>
              <a:t>actuales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y</a:t>
            </a:r>
            <a:r>
              <a:rPr dirty="0" sz="750" spc="9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proyecta</a:t>
            </a:r>
            <a:r>
              <a:rPr dirty="0" sz="750" spc="9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los</a:t>
            </a:r>
            <a:r>
              <a:rPr dirty="0" sz="750" spc="9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ahorros</a:t>
            </a:r>
            <a:r>
              <a:rPr dirty="0" sz="750" spc="9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potenciales</a:t>
            </a:r>
            <a:r>
              <a:rPr dirty="0" sz="750" spc="9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tras</a:t>
            </a:r>
            <a:r>
              <a:rPr dirty="0" sz="750" spc="9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la</a:t>
            </a:r>
            <a:r>
              <a:rPr dirty="0" sz="750" spc="9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implementación</a:t>
            </a:r>
            <a:r>
              <a:rPr dirty="0" sz="750" spc="9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de</a:t>
            </a:r>
            <a:r>
              <a:rPr dirty="0" sz="750" spc="9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las</a:t>
            </a:r>
            <a:r>
              <a:rPr dirty="0" sz="750" spc="9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mejoras</a:t>
            </a:r>
            <a:r>
              <a:rPr dirty="0" sz="750" spc="9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 spc="-10">
                <a:solidFill>
                  <a:srgbClr val="231F20"/>
                </a:solidFill>
                <a:latin typeface="Arial MT"/>
                <a:cs typeface="Arial MT"/>
              </a:rPr>
              <a:t>operativas,</a:t>
            </a:r>
            <a:endParaRPr sz="750">
              <a:latin typeface="Arial MT"/>
              <a:cs typeface="Arial MT"/>
            </a:endParaRPr>
          </a:p>
          <a:p>
            <a:pPr marL="78740">
              <a:lnSpc>
                <a:spcPts val="850"/>
              </a:lnSpc>
            </a:pP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permitiendo</a:t>
            </a:r>
            <a:r>
              <a:rPr dirty="0" sz="750" spc="9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dirty="0" sz="750" spc="9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la</a:t>
            </a:r>
            <a:r>
              <a:rPr dirty="0" sz="750" spc="9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empresa</a:t>
            </a:r>
            <a:r>
              <a:rPr dirty="0" sz="750" spc="9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de</a:t>
            </a:r>
            <a:r>
              <a:rPr dirty="0" sz="750" spc="9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transporte</a:t>
            </a:r>
            <a:r>
              <a:rPr dirty="0" sz="750" spc="9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tomar</a:t>
            </a:r>
            <a:r>
              <a:rPr dirty="0" sz="750" spc="9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decisiones</a:t>
            </a:r>
            <a:r>
              <a:rPr dirty="0" sz="750" spc="9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informadas</a:t>
            </a:r>
            <a:r>
              <a:rPr dirty="0" sz="750" spc="9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para</a:t>
            </a:r>
            <a:r>
              <a:rPr dirty="0" sz="750" spc="9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ser</a:t>
            </a:r>
            <a:r>
              <a:rPr dirty="0" sz="750" spc="9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más</a:t>
            </a:r>
            <a:r>
              <a:rPr dirty="0" sz="750" spc="9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eficiente</a:t>
            </a:r>
            <a:r>
              <a:rPr dirty="0" sz="750" spc="9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>
                <a:solidFill>
                  <a:srgbClr val="231F20"/>
                </a:solidFill>
                <a:latin typeface="Arial MT"/>
                <a:cs typeface="Arial MT"/>
              </a:rPr>
              <a:t>y</a:t>
            </a:r>
            <a:r>
              <a:rPr dirty="0" sz="750" spc="9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750" spc="-10">
                <a:solidFill>
                  <a:srgbClr val="231F20"/>
                </a:solidFill>
                <a:latin typeface="Arial MT"/>
                <a:cs typeface="Arial MT"/>
              </a:rPr>
              <a:t>rentable.</a:t>
            </a:r>
            <a:endParaRPr sz="750">
              <a:latin typeface="Arial MT"/>
              <a:cs typeface="Arial MT"/>
            </a:endParaRPr>
          </a:p>
          <a:p>
            <a:pPr marL="93980">
              <a:lnSpc>
                <a:spcPct val="100000"/>
              </a:lnSpc>
              <a:spcBef>
                <a:spcPts val="490"/>
              </a:spcBef>
            </a:pPr>
            <a:r>
              <a:rPr dirty="0" sz="950">
                <a:solidFill>
                  <a:srgbClr val="231F20"/>
                </a:solidFill>
                <a:latin typeface="Arial MT"/>
                <a:cs typeface="Arial MT"/>
                <a:hlinkClick r:id="rId4"/>
              </a:rPr>
              <a:t>https://www.beetrack.com/es/blog/los-secretos-de-los-costos-ocultos-en-</a:t>
            </a:r>
            <a:r>
              <a:rPr dirty="0" sz="950" spc="-10">
                <a:solidFill>
                  <a:srgbClr val="231F20"/>
                </a:solidFill>
                <a:latin typeface="Arial MT"/>
                <a:cs typeface="Arial MT"/>
                <a:hlinkClick r:id="rId4"/>
              </a:rPr>
              <a:t>logistica</a:t>
            </a:r>
            <a:endParaRPr sz="9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950">
              <a:latin typeface="Arial MT"/>
              <a:cs typeface="Arial MT"/>
            </a:endParaRPr>
          </a:p>
          <a:p>
            <a:pPr marL="12700" marR="252729">
              <a:lnSpc>
                <a:spcPts val="2500"/>
              </a:lnSpc>
            </a:pPr>
            <a:r>
              <a:rPr dirty="0" sz="2250" spc="-35">
                <a:solidFill>
                  <a:srgbClr val="4D4D4D"/>
                </a:solidFill>
                <a:latin typeface="Arial MT"/>
                <a:cs typeface="Arial MT"/>
              </a:rPr>
              <a:t>Realizamos</a:t>
            </a:r>
            <a:r>
              <a:rPr dirty="0" sz="2250" spc="-12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60">
                <a:solidFill>
                  <a:srgbClr val="4D4D4D"/>
                </a:solidFill>
                <a:latin typeface="Arial MT"/>
                <a:cs typeface="Arial MT"/>
              </a:rPr>
              <a:t>un</a:t>
            </a:r>
            <a:r>
              <a:rPr dirty="0" sz="2250" spc="-12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20">
                <a:solidFill>
                  <a:srgbClr val="4D4D4D"/>
                </a:solidFill>
                <a:latin typeface="Arial MT"/>
                <a:cs typeface="Arial MT"/>
              </a:rPr>
              <a:t>Análisis</a:t>
            </a:r>
            <a:r>
              <a:rPr dirty="0" sz="2250" spc="-114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4D4D4D"/>
                </a:solidFill>
                <a:latin typeface="Arial MT"/>
                <a:cs typeface="Arial MT"/>
              </a:rPr>
              <a:t>de</a:t>
            </a:r>
            <a:r>
              <a:rPr dirty="0" sz="2250" spc="-8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10">
                <a:solidFill>
                  <a:srgbClr val="4D4D4D"/>
                </a:solidFill>
                <a:latin typeface="Arial MT"/>
                <a:cs typeface="Arial MT"/>
              </a:rPr>
              <a:t>este</a:t>
            </a:r>
            <a:r>
              <a:rPr dirty="0" sz="2250" spc="-9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30">
                <a:solidFill>
                  <a:srgbClr val="4D4D4D"/>
                </a:solidFill>
                <a:latin typeface="Arial MT"/>
                <a:cs typeface="Arial MT"/>
              </a:rPr>
              <a:t>problema,</a:t>
            </a:r>
            <a:r>
              <a:rPr dirty="0" sz="2250" spc="-8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30">
                <a:solidFill>
                  <a:srgbClr val="4D4D4D"/>
                </a:solidFill>
                <a:latin typeface="Arial MT"/>
                <a:cs typeface="Arial MT"/>
              </a:rPr>
              <a:t>tomando</a:t>
            </a:r>
            <a:r>
              <a:rPr dirty="0" sz="2250" spc="-9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30">
                <a:solidFill>
                  <a:srgbClr val="4D4D4D"/>
                </a:solidFill>
                <a:latin typeface="Arial MT"/>
                <a:cs typeface="Arial MT"/>
              </a:rPr>
              <a:t>información</a:t>
            </a:r>
            <a:r>
              <a:rPr dirty="0" sz="2250" spc="-8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4D4D4D"/>
                </a:solidFill>
                <a:latin typeface="Arial MT"/>
                <a:cs typeface="Arial MT"/>
              </a:rPr>
              <a:t>de</a:t>
            </a:r>
            <a:r>
              <a:rPr dirty="0" sz="2250" spc="-9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10">
                <a:solidFill>
                  <a:srgbClr val="4D4D4D"/>
                </a:solidFill>
                <a:latin typeface="Arial MT"/>
                <a:cs typeface="Arial MT"/>
              </a:rPr>
              <a:t>algunas </a:t>
            </a:r>
            <a:r>
              <a:rPr dirty="0" sz="2250" spc="-35">
                <a:solidFill>
                  <a:srgbClr val="4D4D4D"/>
                </a:solidFill>
                <a:latin typeface="Arial MT"/>
                <a:cs typeface="Arial MT"/>
              </a:rPr>
              <a:t>Empresas</a:t>
            </a:r>
            <a:r>
              <a:rPr dirty="0" sz="2250" spc="-12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30">
                <a:solidFill>
                  <a:srgbClr val="4D4D4D"/>
                </a:solidFill>
                <a:latin typeface="Arial MT"/>
                <a:cs typeface="Arial MT"/>
              </a:rPr>
              <a:t>Consultoras</a:t>
            </a:r>
            <a:r>
              <a:rPr dirty="0" sz="2250" spc="-8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25">
                <a:solidFill>
                  <a:srgbClr val="4D4D4D"/>
                </a:solidFill>
                <a:latin typeface="Arial MT"/>
                <a:cs typeface="Arial MT"/>
              </a:rPr>
              <a:t>expertas</a:t>
            </a:r>
            <a:r>
              <a:rPr dirty="0" sz="2250" spc="-60">
                <a:solidFill>
                  <a:srgbClr val="4D4D4D"/>
                </a:solidFill>
                <a:latin typeface="Arial MT"/>
                <a:cs typeface="Arial MT"/>
              </a:rPr>
              <a:t> en</a:t>
            </a:r>
            <a:r>
              <a:rPr dirty="0" sz="2250" spc="-12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25">
                <a:solidFill>
                  <a:srgbClr val="4D4D4D"/>
                </a:solidFill>
                <a:latin typeface="Arial MT"/>
                <a:cs typeface="Arial MT"/>
              </a:rPr>
              <a:t>Auditoria</a:t>
            </a:r>
            <a:r>
              <a:rPr dirty="0" sz="2250" spc="-6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65">
                <a:solidFill>
                  <a:srgbClr val="4D4D4D"/>
                </a:solidFill>
                <a:latin typeface="Arial MT"/>
                <a:cs typeface="Arial MT"/>
              </a:rPr>
              <a:t>y</a:t>
            </a:r>
            <a:r>
              <a:rPr dirty="0" sz="2250" spc="-13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10">
                <a:solidFill>
                  <a:srgbClr val="4D4D4D"/>
                </a:solidFill>
                <a:latin typeface="Arial MT"/>
                <a:cs typeface="Arial MT"/>
              </a:rPr>
              <a:t>Análisis.</a:t>
            </a:r>
            <a:endParaRPr sz="2250">
              <a:latin typeface="Arial MT"/>
              <a:cs typeface="Arial MT"/>
            </a:endParaRPr>
          </a:p>
          <a:p>
            <a:pPr marL="12700">
              <a:lnSpc>
                <a:spcPts val="2455"/>
              </a:lnSpc>
            </a:pPr>
            <a:r>
              <a:rPr dirty="0" sz="2250" spc="-30">
                <a:solidFill>
                  <a:srgbClr val="4D4D4D"/>
                </a:solidFill>
                <a:latin typeface="Arial MT"/>
                <a:cs typeface="Arial MT"/>
              </a:rPr>
              <a:t>Resultado</a:t>
            </a:r>
            <a:r>
              <a:rPr dirty="0" sz="2250" spc="-9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20">
                <a:solidFill>
                  <a:srgbClr val="4D4D4D"/>
                </a:solidFill>
                <a:latin typeface="Arial MT"/>
                <a:cs typeface="Arial MT"/>
              </a:rPr>
              <a:t>Global</a:t>
            </a:r>
            <a:r>
              <a:rPr dirty="0" sz="2250" spc="-9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4D4D4D"/>
                </a:solidFill>
                <a:latin typeface="Arial MT"/>
                <a:cs typeface="Arial MT"/>
              </a:rPr>
              <a:t>=</a:t>
            </a:r>
            <a:r>
              <a:rPr dirty="0" sz="2250" spc="-9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b="1">
                <a:solidFill>
                  <a:srgbClr val="4D4D4D"/>
                </a:solidFill>
                <a:latin typeface="Arial"/>
                <a:cs typeface="Arial"/>
              </a:rPr>
              <a:t>la</a:t>
            </a:r>
            <a:r>
              <a:rPr dirty="0" sz="2250" spc="-95" b="1">
                <a:solidFill>
                  <a:srgbClr val="4D4D4D"/>
                </a:solidFill>
                <a:latin typeface="Arial"/>
                <a:cs typeface="Arial"/>
              </a:rPr>
              <a:t> </a:t>
            </a:r>
            <a:r>
              <a:rPr dirty="0" sz="2250" spc="-30" b="1">
                <a:solidFill>
                  <a:srgbClr val="4D4D4D"/>
                </a:solidFill>
                <a:latin typeface="Arial"/>
                <a:cs typeface="Arial"/>
              </a:rPr>
              <a:t>Ineficiencia</a:t>
            </a:r>
            <a:r>
              <a:rPr dirty="0" sz="2250" spc="-90" b="1">
                <a:solidFill>
                  <a:srgbClr val="4D4D4D"/>
                </a:solidFill>
                <a:latin typeface="Arial"/>
                <a:cs typeface="Arial"/>
              </a:rPr>
              <a:t> </a:t>
            </a:r>
            <a:r>
              <a:rPr dirty="0" sz="2250">
                <a:solidFill>
                  <a:srgbClr val="4D4D4D"/>
                </a:solidFill>
                <a:latin typeface="Arial MT"/>
                <a:cs typeface="Arial MT"/>
              </a:rPr>
              <a:t>es</a:t>
            </a:r>
            <a:r>
              <a:rPr dirty="0" sz="2250" spc="-9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4D4D4D"/>
                </a:solidFill>
                <a:latin typeface="Arial MT"/>
                <a:cs typeface="Arial MT"/>
              </a:rPr>
              <a:t>un</a:t>
            </a:r>
            <a:r>
              <a:rPr dirty="0" sz="2250" spc="-9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20">
                <a:solidFill>
                  <a:srgbClr val="4D4D4D"/>
                </a:solidFill>
                <a:latin typeface="Arial MT"/>
                <a:cs typeface="Arial MT"/>
              </a:rPr>
              <a:t>Gasto</a:t>
            </a:r>
            <a:r>
              <a:rPr dirty="0" sz="2250" spc="-9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20">
                <a:solidFill>
                  <a:srgbClr val="4D4D4D"/>
                </a:solidFill>
                <a:latin typeface="Arial MT"/>
                <a:cs typeface="Arial MT"/>
              </a:rPr>
              <a:t>oculto</a:t>
            </a:r>
            <a:r>
              <a:rPr dirty="0" sz="2250" spc="-9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30">
                <a:solidFill>
                  <a:srgbClr val="4D4D4D"/>
                </a:solidFill>
                <a:latin typeface="Arial MT"/>
                <a:cs typeface="Arial MT"/>
              </a:rPr>
              <a:t>imperceptible</a:t>
            </a:r>
            <a:r>
              <a:rPr dirty="0" sz="2250" spc="-9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25">
                <a:solidFill>
                  <a:srgbClr val="4D4D4D"/>
                </a:solidFill>
                <a:latin typeface="Arial MT"/>
                <a:cs typeface="Arial MT"/>
              </a:rPr>
              <a:t>!!</a:t>
            </a:r>
            <a:endParaRPr sz="2250">
              <a:latin typeface="Arial MT"/>
              <a:cs typeface="Arial MT"/>
            </a:endParaRPr>
          </a:p>
          <a:p>
            <a:pPr algn="ctr" marL="161290">
              <a:lnSpc>
                <a:spcPct val="100000"/>
              </a:lnSpc>
              <a:spcBef>
                <a:spcPts val="520"/>
              </a:spcBef>
            </a:pPr>
            <a:r>
              <a:rPr dirty="0" sz="2400">
                <a:solidFill>
                  <a:srgbClr val="404041"/>
                </a:solidFill>
                <a:latin typeface="Arial MT"/>
                <a:cs typeface="Arial MT"/>
              </a:rPr>
              <a:t>Pero</a:t>
            </a:r>
            <a:r>
              <a:rPr dirty="0" sz="2400" spc="-30">
                <a:solidFill>
                  <a:srgbClr val="404041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404041"/>
                </a:solidFill>
                <a:latin typeface="Arial MT"/>
                <a:cs typeface="Arial MT"/>
              </a:rPr>
              <a:t>esto</a:t>
            </a:r>
            <a:r>
              <a:rPr dirty="0" sz="2400" spc="-30">
                <a:solidFill>
                  <a:srgbClr val="404041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404041"/>
                </a:solidFill>
                <a:latin typeface="Arial MT"/>
                <a:cs typeface="Arial MT"/>
              </a:rPr>
              <a:t>realmente</a:t>
            </a:r>
            <a:r>
              <a:rPr dirty="0" sz="2400" spc="-25">
                <a:solidFill>
                  <a:srgbClr val="404041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404041"/>
                </a:solidFill>
                <a:latin typeface="Arial MT"/>
                <a:cs typeface="Arial MT"/>
              </a:rPr>
              <a:t>importa</a:t>
            </a:r>
            <a:r>
              <a:rPr dirty="0" sz="2400" spc="10">
                <a:solidFill>
                  <a:srgbClr val="404041"/>
                </a:solidFill>
                <a:latin typeface="Arial MT"/>
                <a:cs typeface="Arial MT"/>
              </a:rPr>
              <a:t> 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NO</a:t>
            </a:r>
            <a:r>
              <a:rPr dirty="0" sz="24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250" b="1">
                <a:solidFill>
                  <a:srgbClr val="FF0000"/>
                </a:solidFill>
                <a:latin typeface="Arial"/>
                <a:cs typeface="Arial"/>
              </a:rPr>
              <a:t>¡</a:t>
            </a:r>
            <a:r>
              <a:rPr dirty="0" sz="2250" spc="-3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no</a:t>
            </a:r>
            <a:r>
              <a:rPr dirty="0" sz="2400" spc="-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Importa</a:t>
            </a:r>
            <a:r>
              <a:rPr dirty="0" sz="2400" spc="-3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250" spc="-50" b="1">
                <a:solidFill>
                  <a:srgbClr val="FF0000"/>
                </a:solidFill>
                <a:latin typeface="Arial"/>
                <a:cs typeface="Arial"/>
              </a:rPr>
              <a:t>!</a:t>
            </a:r>
            <a:endParaRPr sz="2250">
              <a:latin typeface="Arial"/>
              <a:cs typeface="Arial"/>
            </a:endParaRPr>
          </a:p>
          <a:p>
            <a:pPr algn="ctr" marL="108585">
              <a:lnSpc>
                <a:spcPct val="100000"/>
              </a:lnSpc>
              <a:spcBef>
                <a:spcPts val="1080"/>
              </a:spcBef>
            </a:pPr>
            <a:r>
              <a:rPr dirty="0" sz="2450">
                <a:solidFill>
                  <a:srgbClr val="404041"/>
                </a:solidFill>
                <a:latin typeface="Arial MT"/>
                <a:cs typeface="Arial MT"/>
              </a:rPr>
              <a:t>Nueva mente por que los</a:t>
            </a:r>
            <a:r>
              <a:rPr dirty="0" sz="2450" spc="-130">
                <a:solidFill>
                  <a:srgbClr val="404041"/>
                </a:solidFill>
                <a:latin typeface="Arial MT"/>
                <a:cs typeface="Arial MT"/>
              </a:rPr>
              <a:t> </a:t>
            </a:r>
            <a:r>
              <a:rPr dirty="0" sz="2450">
                <a:solidFill>
                  <a:srgbClr val="404041"/>
                </a:solidFill>
                <a:latin typeface="Arial MT"/>
                <a:cs typeface="Arial MT"/>
              </a:rPr>
              <a:t>Administradores tienen Números a la</a:t>
            </a:r>
            <a:r>
              <a:rPr dirty="0" sz="2450" spc="-130">
                <a:solidFill>
                  <a:srgbClr val="404041"/>
                </a:solidFill>
                <a:latin typeface="Arial MT"/>
                <a:cs typeface="Arial MT"/>
              </a:rPr>
              <a:t> </a:t>
            </a:r>
            <a:r>
              <a:rPr dirty="0" sz="2450" spc="-20">
                <a:solidFill>
                  <a:srgbClr val="404041"/>
                </a:solidFill>
                <a:latin typeface="Arial MT"/>
                <a:cs typeface="Arial MT"/>
              </a:rPr>
              <a:t>Alza</a:t>
            </a:r>
            <a:endParaRPr sz="24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311" y="427071"/>
            <a:ext cx="1401627" cy="121375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61135" y="1639473"/>
            <a:ext cx="1631314" cy="3644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200" spc="-30" b="1" i="1">
                <a:solidFill>
                  <a:srgbClr val="23A0D6"/>
                </a:solidFill>
                <a:latin typeface="Verdana"/>
                <a:cs typeface="Verdana"/>
              </a:rPr>
              <a:t>Appsendia</a:t>
            </a:r>
            <a:endParaRPr sz="220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39705" y="373532"/>
            <a:ext cx="5324580" cy="353316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89428" y="493972"/>
            <a:ext cx="5551805" cy="417195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550" spc="75" i="0">
                <a:solidFill>
                  <a:srgbClr val="404041"/>
                </a:solidFill>
                <a:latin typeface="Arial"/>
                <a:cs typeface="Arial"/>
              </a:rPr>
              <a:t>ANALIZANDO</a:t>
            </a:r>
            <a:r>
              <a:rPr dirty="0" sz="2550" spc="110" i="0">
                <a:solidFill>
                  <a:srgbClr val="404041"/>
                </a:solidFill>
                <a:latin typeface="Arial"/>
                <a:cs typeface="Arial"/>
              </a:rPr>
              <a:t> </a:t>
            </a:r>
            <a:r>
              <a:rPr dirty="0" sz="2550" spc="65" i="0">
                <a:solidFill>
                  <a:srgbClr val="404041"/>
                </a:solidFill>
                <a:latin typeface="Arial"/>
                <a:cs typeface="Arial"/>
              </a:rPr>
              <a:t>COSTOS</a:t>
            </a:r>
            <a:r>
              <a:rPr dirty="0" sz="2550" spc="114" i="0">
                <a:solidFill>
                  <a:srgbClr val="404041"/>
                </a:solidFill>
                <a:latin typeface="Arial"/>
                <a:cs typeface="Arial"/>
              </a:rPr>
              <a:t> </a:t>
            </a:r>
            <a:r>
              <a:rPr dirty="0" sz="2550" spc="-10" i="0">
                <a:solidFill>
                  <a:srgbClr val="404041"/>
                </a:solidFill>
                <a:latin typeface="Arial"/>
                <a:cs typeface="Arial"/>
              </a:rPr>
              <a:t>OCULTOS</a:t>
            </a:r>
            <a:endParaRPr sz="2550">
              <a:latin typeface="Arial"/>
              <a:cs typeface="Arial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669466" y="4526491"/>
            <a:ext cx="8728075" cy="613410"/>
          </a:xfrm>
          <a:custGeom>
            <a:avLst/>
            <a:gdLst/>
            <a:ahLst/>
            <a:cxnLst/>
            <a:rect l="l" t="t" r="r" b="b"/>
            <a:pathLst>
              <a:path w="8728075" h="613410">
                <a:moveTo>
                  <a:pt x="6365499" y="0"/>
                </a:moveTo>
                <a:lnTo>
                  <a:pt x="6009578" y="82"/>
                </a:lnTo>
                <a:lnTo>
                  <a:pt x="5660487" y="1748"/>
                </a:lnTo>
                <a:lnTo>
                  <a:pt x="5318219" y="4998"/>
                </a:lnTo>
                <a:lnTo>
                  <a:pt x="4982769" y="9832"/>
                </a:lnTo>
                <a:lnTo>
                  <a:pt x="4654132" y="16250"/>
                </a:lnTo>
                <a:lnTo>
                  <a:pt x="4332302" y="24251"/>
                </a:lnTo>
                <a:lnTo>
                  <a:pt x="4017273" y="33835"/>
                </a:lnTo>
                <a:lnTo>
                  <a:pt x="3709041" y="45003"/>
                </a:lnTo>
                <a:lnTo>
                  <a:pt x="3457368" y="55518"/>
                </a:lnTo>
                <a:lnTo>
                  <a:pt x="3210408" y="67133"/>
                </a:lnTo>
                <a:lnTo>
                  <a:pt x="2968157" y="79848"/>
                </a:lnTo>
                <a:lnTo>
                  <a:pt x="2730613" y="93661"/>
                </a:lnTo>
                <a:lnTo>
                  <a:pt x="2497771" y="108573"/>
                </a:lnTo>
                <a:lnTo>
                  <a:pt x="2269630" y="124585"/>
                </a:lnTo>
                <a:lnTo>
                  <a:pt x="2046185" y="141695"/>
                </a:lnTo>
                <a:lnTo>
                  <a:pt x="1827433" y="159904"/>
                </a:lnTo>
                <a:lnTo>
                  <a:pt x="1613372" y="179212"/>
                </a:lnTo>
                <a:lnTo>
                  <a:pt x="1403998" y="199619"/>
                </a:lnTo>
                <a:lnTo>
                  <a:pt x="1199308" y="221124"/>
                </a:lnTo>
                <a:lnTo>
                  <a:pt x="1038927" y="239119"/>
                </a:lnTo>
                <a:lnTo>
                  <a:pt x="881539" y="257817"/>
                </a:lnTo>
                <a:lnTo>
                  <a:pt x="727144" y="277219"/>
                </a:lnTo>
                <a:lnTo>
                  <a:pt x="575740" y="297323"/>
                </a:lnTo>
                <a:lnTo>
                  <a:pt x="427325" y="318130"/>
                </a:lnTo>
                <a:lnTo>
                  <a:pt x="281898" y="339640"/>
                </a:lnTo>
                <a:lnTo>
                  <a:pt x="139457" y="361852"/>
                </a:lnTo>
                <a:lnTo>
                  <a:pt x="0" y="384768"/>
                </a:lnTo>
                <a:lnTo>
                  <a:pt x="175262" y="613364"/>
                </a:lnTo>
                <a:lnTo>
                  <a:pt x="204524" y="606126"/>
                </a:lnTo>
                <a:lnTo>
                  <a:pt x="293797" y="584678"/>
                </a:lnTo>
                <a:lnTo>
                  <a:pt x="385302" y="563631"/>
                </a:lnTo>
                <a:lnTo>
                  <a:pt x="479043" y="542989"/>
                </a:lnTo>
                <a:lnTo>
                  <a:pt x="575023" y="522753"/>
                </a:lnTo>
                <a:lnTo>
                  <a:pt x="673245" y="502924"/>
                </a:lnTo>
                <a:lnTo>
                  <a:pt x="773712" y="483506"/>
                </a:lnTo>
                <a:lnTo>
                  <a:pt x="876428" y="464501"/>
                </a:lnTo>
                <a:lnTo>
                  <a:pt x="981395" y="445910"/>
                </a:lnTo>
                <a:lnTo>
                  <a:pt x="1088618" y="427735"/>
                </a:lnTo>
                <a:lnTo>
                  <a:pt x="1198099" y="409980"/>
                </a:lnTo>
                <a:lnTo>
                  <a:pt x="1309842" y="392645"/>
                </a:lnTo>
                <a:lnTo>
                  <a:pt x="1462355" y="370190"/>
                </a:lnTo>
                <a:lnTo>
                  <a:pt x="1618903" y="348493"/>
                </a:lnTo>
                <a:lnTo>
                  <a:pt x="1779492" y="327557"/>
                </a:lnTo>
                <a:lnTo>
                  <a:pt x="1944131" y="307388"/>
                </a:lnTo>
                <a:lnTo>
                  <a:pt x="2112827" y="287992"/>
                </a:lnTo>
                <a:lnTo>
                  <a:pt x="2285588" y="269372"/>
                </a:lnTo>
                <a:lnTo>
                  <a:pt x="2462422" y="251535"/>
                </a:lnTo>
                <a:lnTo>
                  <a:pt x="2643335" y="234485"/>
                </a:lnTo>
                <a:lnTo>
                  <a:pt x="2828337" y="218227"/>
                </a:lnTo>
                <a:lnTo>
                  <a:pt x="3017434" y="202766"/>
                </a:lnTo>
                <a:lnTo>
                  <a:pt x="3210634" y="188108"/>
                </a:lnTo>
                <a:lnTo>
                  <a:pt x="3407946" y="174257"/>
                </a:lnTo>
                <a:lnTo>
                  <a:pt x="3609376" y="161218"/>
                </a:lnTo>
                <a:lnTo>
                  <a:pt x="3814933" y="148996"/>
                </a:lnTo>
                <a:lnTo>
                  <a:pt x="4024623" y="137597"/>
                </a:lnTo>
                <a:lnTo>
                  <a:pt x="4238456" y="127025"/>
                </a:lnTo>
                <a:lnTo>
                  <a:pt x="4456438" y="117285"/>
                </a:lnTo>
                <a:lnTo>
                  <a:pt x="4734762" y="106289"/>
                </a:lnTo>
                <a:lnTo>
                  <a:pt x="5019597" y="96611"/>
                </a:lnTo>
                <a:lnTo>
                  <a:pt x="5310958" y="88262"/>
                </a:lnTo>
                <a:lnTo>
                  <a:pt x="5608859" y="81250"/>
                </a:lnTo>
                <a:lnTo>
                  <a:pt x="5913317" y="75586"/>
                </a:lnTo>
                <a:lnTo>
                  <a:pt x="6224345" y="71279"/>
                </a:lnTo>
                <a:lnTo>
                  <a:pt x="6541958" y="68340"/>
                </a:lnTo>
                <a:lnTo>
                  <a:pt x="6866173" y="66778"/>
                </a:lnTo>
                <a:lnTo>
                  <a:pt x="7197003" y="66603"/>
                </a:lnTo>
                <a:lnTo>
                  <a:pt x="7534465" y="67825"/>
                </a:lnTo>
                <a:lnTo>
                  <a:pt x="7878572" y="70454"/>
                </a:lnTo>
                <a:lnTo>
                  <a:pt x="8229340" y="74499"/>
                </a:lnTo>
                <a:lnTo>
                  <a:pt x="8586784" y="79970"/>
                </a:lnTo>
                <a:lnTo>
                  <a:pt x="8595340" y="60433"/>
                </a:lnTo>
                <a:lnTo>
                  <a:pt x="8630864" y="48267"/>
                </a:lnTo>
                <a:lnTo>
                  <a:pt x="8676916" y="41419"/>
                </a:lnTo>
                <a:lnTo>
                  <a:pt x="8717057" y="37833"/>
                </a:lnTo>
                <a:lnTo>
                  <a:pt x="8727463" y="36702"/>
                </a:lnTo>
                <a:lnTo>
                  <a:pt x="8658740" y="33221"/>
                </a:lnTo>
                <a:lnTo>
                  <a:pt x="8445378" y="27868"/>
                </a:lnTo>
                <a:lnTo>
                  <a:pt x="7986870" y="17951"/>
                </a:lnTo>
                <a:lnTo>
                  <a:pt x="7537696" y="10191"/>
                </a:lnTo>
                <a:lnTo>
                  <a:pt x="7097850" y="4588"/>
                </a:lnTo>
                <a:lnTo>
                  <a:pt x="6728254" y="1501"/>
                </a:lnTo>
                <a:lnTo>
                  <a:pt x="636549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817506" y="3827210"/>
            <a:ext cx="8996045" cy="209677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150" b="1">
                <a:solidFill>
                  <a:srgbClr val="4D4D4D"/>
                </a:solidFill>
                <a:latin typeface="Arial"/>
                <a:cs typeface="Arial"/>
              </a:rPr>
              <a:t>la</a:t>
            </a:r>
            <a:r>
              <a:rPr dirty="0" sz="4150" spc="-185" b="1">
                <a:solidFill>
                  <a:srgbClr val="4D4D4D"/>
                </a:solidFill>
                <a:latin typeface="Arial"/>
                <a:cs typeface="Arial"/>
              </a:rPr>
              <a:t> </a:t>
            </a:r>
            <a:r>
              <a:rPr dirty="0" sz="4150" spc="-50" b="1">
                <a:solidFill>
                  <a:srgbClr val="4D4D4D"/>
                </a:solidFill>
                <a:latin typeface="Arial"/>
                <a:cs typeface="Arial"/>
              </a:rPr>
              <a:t>Ineficiencia</a:t>
            </a:r>
            <a:r>
              <a:rPr dirty="0" sz="4150" spc="-409" b="1">
                <a:solidFill>
                  <a:srgbClr val="4D4D4D"/>
                </a:solidFill>
                <a:latin typeface="Arial"/>
                <a:cs typeface="Arial"/>
              </a:rPr>
              <a:t> </a:t>
            </a:r>
            <a:r>
              <a:rPr dirty="0" sz="2700">
                <a:solidFill>
                  <a:srgbClr val="4D4D4D"/>
                </a:solidFill>
                <a:latin typeface="Arial MT"/>
                <a:cs typeface="Arial MT"/>
              </a:rPr>
              <a:t>es</a:t>
            </a:r>
            <a:r>
              <a:rPr dirty="0" sz="2700" spc="-8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700">
                <a:solidFill>
                  <a:srgbClr val="4D4D4D"/>
                </a:solidFill>
                <a:latin typeface="Arial MT"/>
                <a:cs typeface="Arial MT"/>
              </a:rPr>
              <a:t>un</a:t>
            </a:r>
            <a:r>
              <a:rPr dirty="0" sz="2700" spc="-8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700" spc="-25">
                <a:solidFill>
                  <a:srgbClr val="4D4D4D"/>
                </a:solidFill>
                <a:latin typeface="Arial MT"/>
                <a:cs typeface="Arial MT"/>
              </a:rPr>
              <a:t>Gasto</a:t>
            </a:r>
            <a:r>
              <a:rPr dirty="0" sz="2700" spc="-8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700" spc="-20">
                <a:solidFill>
                  <a:srgbClr val="4D4D4D"/>
                </a:solidFill>
                <a:latin typeface="Arial MT"/>
                <a:cs typeface="Arial MT"/>
              </a:rPr>
              <a:t>oculto</a:t>
            </a:r>
            <a:r>
              <a:rPr dirty="0" sz="2700" spc="-8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700" spc="-35">
                <a:solidFill>
                  <a:srgbClr val="4D4D4D"/>
                </a:solidFill>
                <a:latin typeface="Arial MT"/>
                <a:cs typeface="Arial MT"/>
              </a:rPr>
              <a:t>imperceptible</a:t>
            </a:r>
            <a:r>
              <a:rPr dirty="0" sz="2700" spc="-8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700" spc="-25">
                <a:solidFill>
                  <a:srgbClr val="4D4D4D"/>
                </a:solidFill>
                <a:latin typeface="Arial MT"/>
                <a:cs typeface="Arial MT"/>
              </a:rPr>
              <a:t>!!</a:t>
            </a:r>
            <a:endParaRPr sz="2700">
              <a:latin typeface="Arial MT"/>
              <a:cs typeface="Arial MT"/>
            </a:endParaRPr>
          </a:p>
          <a:p>
            <a:pPr marL="1186815" marR="5080">
              <a:lnSpc>
                <a:spcPct val="185400"/>
              </a:lnSpc>
              <a:spcBef>
                <a:spcPts val="1290"/>
              </a:spcBef>
            </a:pPr>
            <a:r>
              <a:rPr dirty="0" sz="2250">
                <a:solidFill>
                  <a:srgbClr val="4D4D4D"/>
                </a:solidFill>
                <a:latin typeface="Arial MT"/>
                <a:cs typeface="Arial MT"/>
              </a:rPr>
              <a:t>Al</a:t>
            </a:r>
            <a:r>
              <a:rPr dirty="0" sz="2250" spc="-16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20">
                <a:solidFill>
                  <a:srgbClr val="4D4D4D"/>
                </a:solidFill>
                <a:latin typeface="Arial MT"/>
                <a:cs typeface="Arial MT"/>
              </a:rPr>
              <a:t>realizar</a:t>
            </a:r>
            <a:r>
              <a:rPr dirty="0" sz="2250" spc="-9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10">
                <a:solidFill>
                  <a:srgbClr val="4D4D4D"/>
                </a:solidFill>
                <a:latin typeface="Arial MT"/>
                <a:cs typeface="Arial MT"/>
              </a:rPr>
              <a:t>una</a:t>
            </a:r>
            <a:r>
              <a:rPr dirty="0" sz="2250" spc="-9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30">
                <a:solidFill>
                  <a:srgbClr val="4D4D4D"/>
                </a:solidFill>
                <a:latin typeface="Arial MT"/>
                <a:cs typeface="Arial MT"/>
              </a:rPr>
              <a:t>proyección</a:t>
            </a:r>
            <a:r>
              <a:rPr dirty="0" sz="2250" spc="-9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4D4D4D"/>
                </a:solidFill>
                <a:latin typeface="Arial MT"/>
                <a:cs typeface="Arial MT"/>
              </a:rPr>
              <a:t>de</a:t>
            </a:r>
            <a:r>
              <a:rPr dirty="0" sz="2250" spc="-9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20">
                <a:solidFill>
                  <a:srgbClr val="4D4D4D"/>
                </a:solidFill>
                <a:latin typeface="Arial MT"/>
                <a:cs typeface="Arial MT"/>
              </a:rPr>
              <a:t>servicio</a:t>
            </a:r>
            <a:r>
              <a:rPr dirty="0" sz="2250" spc="-9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35">
                <a:solidFill>
                  <a:srgbClr val="4D4D4D"/>
                </a:solidFill>
                <a:latin typeface="Arial MT"/>
                <a:cs typeface="Arial MT"/>
              </a:rPr>
              <a:t>el</a:t>
            </a:r>
            <a:r>
              <a:rPr dirty="0" sz="2250" spc="-12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20">
                <a:solidFill>
                  <a:srgbClr val="4D4D4D"/>
                </a:solidFill>
                <a:latin typeface="Arial MT"/>
                <a:cs typeface="Arial MT"/>
              </a:rPr>
              <a:t>Análisis</a:t>
            </a:r>
            <a:r>
              <a:rPr dirty="0" sz="2250" spc="-9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10">
                <a:solidFill>
                  <a:srgbClr val="4D4D4D"/>
                </a:solidFill>
                <a:latin typeface="Arial MT"/>
                <a:cs typeface="Arial MT"/>
              </a:rPr>
              <a:t>que</a:t>
            </a:r>
            <a:r>
              <a:rPr dirty="0" sz="2250" spc="-9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10">
                <a:solidFill>
                  <a:srgbClr val="4D4D4D"/>
                </a:solidFill>
                <a:latin typeface="Arial MT"/>
                <a:cs typeface="Arial MT"/>
              </a:rPr>
              <a:t>obtuvimos Dejo</a:t>
            </a:r>
            <a:r>
              <a:rPr dirty="0" sz="2250" spc="-10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4D4D4D"/>
                </a:solidFill>
                <a:latin typeface="Arial MT"/>
                <a:cs typeface="Arial MT"/>
              </a:rPr>
              <a:t>a</a:t>
            </a:r>
            <a:r>
              <a:rPr dirty="0" sz="2250" spc="-10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25">
                <a:solidFill>
                  <a:srgbClr val="4D4D4D"/>
                </a:solidFill>
                <a:latin typeface="Arial MT"/>
                <a:cs typeface="Arial MT"/>
              </a:rPr>
              <a:t>nuestro</a:t>
            </a:r>
            <a:r>
              <a:rPr dirty="0" sz="2250" spc="-10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20">
                <a:solidFill>
                  <a:srgbClr val="4D4D4D"/>
                </a:solidFill>
                <a:latin typeface="Arial MT"/>
                <a:cs typeface="Arial MT"/>
              </a:rPr>
              <a:t>Cliente</a:t>
            </a:r>
            <a:r>
              <a:rPr dirty="0" sz="2250" spc="-10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20">
                <a:solidFill>
                  <a:srgbClr val="4D4D4D"/>
                </a:solidFill>
                <a:latin typeface="Arial MT"/>
                <a:cs typeface="Arial MT"/>
              </a:rPr>
              <a:t>perplejo</a:t>
            </a:r>
            <a:r>
              <a:rPr dirty="0" sz="2250" spc="-10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30">
                <a:solidFill>
                  <a:srgbClr val="4D4D4D"/>
                </a:solidFill>
                <a:latin typeface="Arial MT"/>
                <a:cs typeface="Arial MT"/>
              </a:rPr>
              <a:t>cuando</a:t>
            </a:r>
            <a:r>
              <a:rPr dirty="0" sz="2250" spc="-10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4D4D4D"/>
                </a:solidFill>
                <a:latin typeface="Arial MT"/>
                <a:cs typeface="Arial MT"/>
              </a:rPr>
              <a:t>vio</a:t>
            </a:r>
            <a:r>
              <a:rPr dirty="0" sz="2250" spc="-10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>
                <a:solidFill>
                  <a:srgbClr val="4D4D4D"/>
                </a:solidFill>
                <a:latin typeface="Arial MT"/>
                <a:cs typeface="Arial MT"/>
              </a:rPr>
              <a:t>su</a:t>
            </a:r>
            <a:r>
              <a:rPr dirty="0" sz="2250" spc="-105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25">
                <a:solidFill>
                  <a:srgbClr val="4D4D4D"/>
                </a:solidFill>
                <a:latin typeface="Arial MT"/>
                <a:cs typeface="Arial MT"/>
              </a:rPr>
              <a:t>perdida</a:t>
            </a:r>
            <a:r>
              <a:rPr dirty="0" sz="2250" spc="-10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dirty="0" sz="2250" spc="-20" b="1">
                <a:solidFill>
                  <a:srgbClr val="DFD82A"/>
                </a:solidFill>
                <a:latin typeface="Arial"/>
                <a:cs typeface="Arial"/>
              </a:rPr>
              <a:t>Real</a:t>
            </a:r>
            <a:r>
              <a:rPr dirty="0" sz="2250" spc="-105" b="1">
                <a:solidFill>
                  <a:srgbClr val="DFD82A"/>
                </a:solidFill>
                <a:latin typeface="Arial"/>
                <a:cs typeface="Arial"/>
              </a:rPr>
              <a:t> </a:t>
            </a:r>
            <a:r>
              <a:rPr dirty="0" sz="2250" spc="-25" b="1">
                <a:solidFill>
                  <a:srgbClr val="33CC66"/>
                </a:solidFill>
                <a:latin typeface="Arial"/>
                <a:cs typeface="Arial"/>
              </a:rPr>
              <a:t>$$$</a:t>
            </a:r>
            <a:endParaRPr sz="2250">
              <a:latin typeface="Arial"/>
              <a:cs typeface="Arial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2283725" y="1764107"/>
            <a:ext cx="1935480" cy="1849755"/>
            <a:chOff x="2283725" y="1764107"/>
            <a:chExt cx="1935480" cy="1849755"/>
          </a:xfrm>
        </p:grpSpPr>
        <p:sp>
          <p:nvSpPr>
            <p:cNvPr id="9" name="object 9" descr=""/>
            <p:cNvSpPr/>
            <p:nvPr/>
          </p:nvSpPr>
          <p:spPr>
            <a:xfrm>
              <a:off x="2283725" y="1764107"/>
              <a:ext cx="1935480" cy="1849755"/>
            </a:xfrm>
            <a:custGeom>
              <a:avLst/>
              <a:gdLst/>
              <a:ahLst/>
              <a:cxnLst/>
              <a:rect l="l" t="t" r="r" b="b"/>
              <a:pathLst>
                <a:path w="1935479" h="1849754">
                  <a:moveTo>
                    <a:pt x="967715" y="0"/>
                  </a:moveTo>
                  <a:lnTo>
                    <a:pt x="917917" y="1203"/>
                  </a:lnTo>
                  <a:lnTo>
                    <a:pt x="868772" y="4773"/>
                  </a:lnTo>
                  <a:lnTo>
                    <a:pt x="820341" y="10653"/>
                  </a:lnTo>
                  <a:lnTo>
                    <a:pt x="772686" y="18784"/>
                  </a:lnTo>
                  <a:lnTo>
                    <a:pt x="725867" y="29108"/>
                  </a:lnTo>
                  <a:lnTo>
                    <a:pt x="679946" y="41568"/>
                  </a:lnTo>
                  <a:lnTo>
                    <a:pt x="634981" y="56104"/>
                  </a:lnTo>
                  <a:lnTo>
                    <a:pt x="591036" y="72659"/>
                  </a:lnTo>
                  <a:lnTo>
                    <a:pt x="548170" y="91175"/>
                  </a:lnTo>
                  <a:lnTo>
                    <a:pt x="506444" y="111594"/>
                  </a:lnTo>
                  <a:lnTo>
                    <a:pt x="465919" y="133857"/>
                  </a:lnTo>
                  <a:lnTo>
                    <a:pt x="426655" y="157907"/>
                  </a:lnTo>
                  <a:lnTo>
                    <a:pt x="388715" y="183685"/>
                  </a:lnTo>
                  <a:lnTo>
                    <a:pt x="352157" y="211133"/>
                  </a:lnTo>
                  <a:lnTo>
                    <a:pt x="317044" y="240194"/>
                  </a:lnTo>
                  <a:lnTo>
                    <a:pt x="283436" y="270809"/>
                  </a:lnTo>
                  <a:lnTo>
                    <a:pt x="251394" y="302919"/>
                  </a:lnTo>
                  <a:lnTo>
                    <a:pt x="220978" y="336468"/>
                  </a:lnTo>
                  <a:lnTo>
                    <a:pt x="192250" y="371397"/>
                  </a:lnTo>
                  <a:lnTo>
                    <a:pt x="165270" y="407647"/>
                  </a:lnTo>
                  <a:lnTo>
                    <a:pt x="140099" y="445161"/>
                  </a:lnTo>
                  <a:lnTo>
                    <a:pt x="116797" y="483880"/>
                  </a:lnTo>
                  <a:lnTo>
                    <a:pt x="95426" y="523747"/>
                  </a:lnTo>
                  <a:lnTo>
                    <a:pt x="76047" y="564703"/>
                  </a:lnTo>
                  <a:lnTo>
                    <a:pt x="58720" y="606691"/>
                  </a:lnTo>
                  <a:lnTo>
                    <a:pt x="43506" y="649651"/>
                  </a:lnTo>
                  <a:lnTo>
                    <a:pt x="30466" y="693527"/>
                  </a:lnTo>
                  <a:lnTo>
                    <a:pt x="19660" y="738260"/>
                  </a:lnTo>
                  <a:lnTo>
                    <a:pt x="11150" y="783792"/>
                  </a:lnTo>
                  <a:lnTo>
                    <a:pt x="4996" y="830064"/>
                  </a:lnTo>
                  <a:lnTo>
                    <a:pt x="1259" y="877019"/>
                  </a:lnTo>
                  <a:lnTo>
                    <a:pt x="0" y="924599"/>
                  </a:lnTo>
                  <a:lnTo>
                    <a:pt x="1259" y="972179"/>
                  </a:lnTo>
                  <a:lnTo>
                    <a:pt x="4996" y="1019134"/>
                  </a:lnTo>
                  <a:lnTo>
                    <a:pt x="11150" y="1065406"/>
                  </a:lnTo>
                  <a:lnTo>
                    <a:pt x="19660" y="1110938"/>
                  </a:lnTo>
                  <a:lnTo>
                    <a:pt x="30466" y="1155670"/>
                  </a:lnTo>
                  <a:lnTo>
                    <a:pt x="43506" y="1199546"/>
                  </a:lnTo>
                  <a:lnTo>
                    <a:pt x="58720" y="1242507"/>
                  </a:lnTo>
                  <a:lnTo>
                    <a:pt x="76047" y="1284494"/>
                  </a:lnTo>
                  <a:lnTo>
                    <a:pt x="95426" y="1325451"/>
                  </a:lnTo>
                  <a:lnTo>
                    <a:pt x="116797" y="1365318"/>
                  </a:lnTo>
                  <a:lnTo>
                    <a:pt x="140099" y="1404037"/>
                  </a:lnTo>
                  <a:lnTo>
                    <a:pt x="165270" y="1441551"/>
                  </a:lnTo>
                  <a:lnTo>
                    <a:pt x="192250" y="1477801"/>
                  </a:lnTo>
                  <a:lnTo>
                    <a:pt x="220978" y="1512730"/>
                  </a:lnTo>
                  <a:lnTo>
                    <a:pt x="251394" y="1546278"/>
                  </a:lnTo>
                  <a:lnTo>
                    <a:pt x="283436" y="1578389"/>
                  </a:lnTo>
                  <a:lnTo>
                    <a:pt x="317044" y="1609004"/>
                  </a:lnTo>
                  <a:lnTo>
                    <a:pt x="352157" y="1638065"/>
                  </a:lnTo>
                  <a:lnTo>
                    <a:pt x="388715" y="1665513"/>
                  </a:lnTo>
                  <a:lnTo>
                    <a:pt x="426655" y="1691291"/>
                  </a:lnTo>
                  <a:lnTo>
                    <a:pt x="465919" y="1715341"/>
                  </a:lnTo>
                  <a:lnTo>
                    <a:pt x="506444" y="1737604"/>
                  </a:lnTo>
                  <a:lnTo>
                    <a:pt x="548170" y="1758023"/>
                  </a:lnTo>
                  <a:lnTo>
                    <a:pt x="591036" y="1776539"/>
                  </a:lnTo>
                  <a:lnTo>
                    <a:pt x="634981" y="1793094"/>
                  </a:lnTo>
                  <a:lnTo>
                    <a:pt x="679946" y="1807630"/>
                  </a:lnTo>
                  <a:lnTo>
                    <a:pt x="725867" y="1820089"/>
                  </a:lnTo>
                  <a:lnTo>
                    <a:pt x="772686" y="1830414"/>
                  </a:lnTo>
                  <a:lnTo>
                    <a:pt x="820341" y="1838545"/>
                  </a:lnTo>
                  <a:lnTo>
                    <a:pt x="868772" y="1844425"/>
                  </a:lnTo>
                  <a:lnTo>
                    <a:pt x="917917" y="1847995"/>
                  </a:lnTo>
                  <a:lnTo>
                    <a:pt x="967715" y="1849198"/>
                  </a:lnTo>
                  <a:lnTo>
                    <a:pt x="1017514" y="1847995"/>
                  </a:lnTo>
                  <a:lnTo>
                    <a:pt x="1066658" y="1844425"/>
                  </a:lnTo>
                  <a:lnTo>
                    <a:pt x="1115088" y="1838545"/>
                  </a:lnTo>
                  <a:lnTo>
                    <a:pt x="1162743" y="1830414"/>
                  </a:lnTo>
                  <a:lnTo>
                    <a:pt x="1209562" y="1820089"/>
                  </a:lnTo>
                  <a:lnTo>
                    <a:pt x="1255483" y="1807630"/>
                  </a:lnTo>
                  <a:lnTo>
                    <a:pt x="1300447" y="1793094"/>
                  </a:lnTo>
                  <a:lnTo>
                    <a:pt x="1344393" y="1776539"/>
                  </a:lnTo>
                  <a:lnTo>
                    <a:pt x="1387259" y="1758023"/>
                  </a:lnTo>
                  <a:lnTo>
                    <a:pt x="1428985" y="1737604"/>
                  </a:lnTo>
                  <a:lnTo>
                    <a:pt x="1469510" y="1715341"/>
                  </a:lnTo>
                  <a:lnTo>
                    <a:pt x="1508773" y="1691291"/>
                  </a:lnTo>
                  <a:lnTo>
                    <a:pt x="1546714" y="1665513"/>
                  </a:lnTo>
                  <a:lnTo>
                    <a:pt x="1583271" y="1638065"/>
                  </a:lnTo>
                  <a:lnTo>
                    <a:pt x="1618384" y="1609004"/>
                  </a:lnTo>
                  <a:lnTo>
                    <a:pt x="1651993" y="1578389"/>
                  </a:lnTo>
                  <a:lnTo>
                    <a:pt x="1684035" y="1546278"/>
                  </a:lnTo>
                  <a:lnTo>
                    <a:pt x="1714451" y="1512730"/>
                  </a:lnTo>
                  <a:lnTo>
                    <a:pt x="1743179" y="1477801"/>
                  </a:lnTo>
                  <a:lnTo>
                    <a:pt x="1770160" y="1441551"/>
                  </a:lnTo>
                  <a:lnTo>
                    <a:pt x="1795331" y="1404037"/>
                  </a:lnTo>
                  <a:lnTo>
                    <a:pt x="1818633" y="1365318"/>
                  </a:lnTo>
                  <a:lnTo>
                    <a:pt x="1840003" y="1325451"/>
                  </a:lnTo>
                  <a:lnTo>
                    <a:pt x="1859383" y="1284494"/>
                  </a:lnTo>
                  <a:lnTo>
                    <a:pt x="1876710" y="1242507"/>
                  </a:lnTo>
                  <a:lnTo>
                    <a:pt x="1891924" y="1199546"/>
                  </a:lnTo>
                  <a:lnTo>
                    <a:pt x="1904965" y="1155670"/>
                  </a:lnTo>
                  <a:lnTo>
                    <a:pt x="1915771" y="1110938"/>
                  </a:lnTo>
                  <a:lnTo>
                    <a:pt x="1924281" y="1065406"/>
                  </a:lnTo>
                  <a:lnTo>
                    <a:pt x="1930435" y="1019134"/>
                  </a:lnTo>
                  <a:lnTo>
                    <a:pt x="1934172" y="972179"/>
                  </a:lnTo>
                  <a:lnTo>
                    <a:pt x="1935431" y="924599"/>
                  </a:lnTo>
                  <a:lnTo>
                    <a:pt x="1934172" y="877019"/>
                  </a:lnTo>
                  <a:lnTo>
                    <a:pt x="1930435" y="830064"/>
                  </a:lnTo>
                  <a:lnTo>
                    <a:pt x="1924281" y="783792"/>
                  </a:lnTo>
                  <a:lnTo>
                    <a:pt x="1915771" y="738260"/>
                  </a:lnTo>
                  <a:lnTo>
                    <a:pt x="1904965" y="693527"/>
                  </a:lnTo>
                  <a:lnTo>
                    <a:pt x="1891924" y="649651"/>
                  </a:lnTo>
                  <a:lnTo>
                    <a:pt x="1876710" y="606691"/>
                  </a:lnTo>
                  <a:lnTo>
                    <a:pt x="1859383" y="564703"/>
                  </a:lnTo>
                  <a:lnTo>
                    <a:pt x="1840003" y="523747"/>
                  </a:lnTo>
                  <a:lnTo>
                    <a:pt x="1818633" y="483880"/>
                  </a:lnTo>
                  <a:lnTo>
                    <a:pt x="1795331" y="445161"/>
                  </a:lnTo>
                  <a:lnTo>
                    <a:pt x="1770160" y="407647"/>
                  </a:lnTo>
                  <a:lnTo>
                    <a:pt x="1743179" y="371397"/>
                  </a:lnTo>
                  <a:lnTo>
                    <a:pt x="1714451" y="336468"/>
                  </a:lnTo>
                  <a:lnTo>
                    <a:pt x="1684035" y="302919"/>
                  </a:lnTo>
                  <a:lnTo>
                    <a:pt x="1651993" y="270809"/>
                  </a:lnTo>
                  <a:lnTo>
                    <a:pt x="1618384" y="240194"/>
                  </a:lnTo>
                  <a:lnTo>
                    <a:pt x="1583271" y="211133"/>
                  </a:lnTo>
                  <a:lnTo>
                    <a:pt x="1546714" y="183685"/>
                  </a:lnTo>
                  <a:lnTo>
                    <a:pt x="1508773" y="157907"/>
                  </a:lnTo>
                  <a:lnTo>
                    <a:pt x="1469510" y="133857"/>
                  </a:lnTo>
                  <a:lnTo>
                    <a:pt x="1428985" y="111594"/>
                  </a:lnTo>
                  <a:lnTo>
                    <a:pt x="1387259" y="91175"/>
                  </a:lnTo>
                  <a:lnTo>
                    <a:pt x="1344393" y="72659"/>
                  </a:lnTo>
                  <a:lnTo>
                    <a:pt x="1300447" y="56104"/>
                  </a:lnTo>
                  <a:lnTo>
                    <a:pt x="1255483" y="41568"/>
                  </a:lnTo>
                  <a:lnTo>
                    <a:pt x="1209562" y="29108"/>
                  </a:lnTo>
                  <a:lnTo>
                    <a:pt x="1162743" y="18784"/>
                  </a:lnTo>
                  <a:lnTo>
                    <a:pt x="1115088" y="10653"/>
                  </a:lnTo>
                  <a:lnTo>
                    <a:pt x="1066658" y="4773"/>
                  </a:lnTo>
                  <a:lnTo>
                    <a:pt x="1017514" y="1203"/>
                  </a:lnTo>
                  <a:lnTo>
                    <a:pt x="96771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283725" y="1764107"/>
              <a:ext cx="1841500" cy="1849755"/>
            </a:xfrm>
            <a:custGeom>
              <a:avLst/>
              <a:gdLst/>
              <a:ahLst/>
              <a:cxnLst/>
              <a:rect l="l" t="t" r="r" b="b"/>
              <a:pathLst>
                <a:path w="1841500" h="1849754">
                  <a:moveTo>
                    <a:pt x="968910" y="0"/>
                  </a:moveTo>
                  <a:lnTo>
                    <a:pt x="967715" y="0"/>
                  </a:lnTo>
                  <a:lnTo>
                    <a:pt x="917917" y="1203"/>
                  </a:lnTo>
                  <a:lnTo>
                    <a:pt x="868772" y="4773"/>
                  </a:lnTo>
                  <a:lnTo>
                    <a:pt x="820341" y="10653"/>
                  </a:lnTo>
                  <a:lnTo>
                    <a:pt x="772686" y="18784"/>
                  </a:lnTo>
                  <a:lnTo>
                    <a:pt x="725867" y="29108"/>
                  </a:lnTo>
                  <a:lnTo>
                    <a:pt x="679946" y="41568"/>
                  </a:lnTo>
                  <a:lnTo>
                    <a:pt x="634981" y="56104"/>
                  </a:lnTo>
                  <a:lnTo>
                    <a:pt x="591036" y="72659"/>
                  </a:lnTo>
                  <a:lnTo>
                    <a:pt x="548170" y="91175"/>
                  </a:lnTo>
                  <a:lnTo>
                    <a:pt x="506444" y="111594"/>
                  </a:lnTo>
                  <a:lnTo>
                    <a:pt x="465919" y="133857"/>
                  </a:lnTo>
                  <a:lnTo>
                    <a:pt x="426655" y="157907"/>
                  </a:lnTo>
                  <a:lnTo>
                    <a:pt x="388715" y="183685"/>
                  </a:lnTo>
                  <a:lnTo>
                    <a:pt x="352157" y="211133"/>
                  </a:lnTo>
                  <a:lnTo>
                    <a:pt x="317044" y="240194"/>
                  </a:lnTo>
                  <a:lnTo>
                    <a:pt x="283436" y="270809"/>
                  </a:lnTo>
                  <a:lnTo>
                    <a:pt x="251394" y="302919"/>
                  </a:lnTo>
                  <a:lnTo>
                    <a:pt x="220978" y="336468"/>
                  </a:lnTo>
                  <a:lnTo>
                    <a:pt x="192250" y="371397"/>
                  </a:lnTo>
                  <a:lnTo>
                    <a:pt x="165270" y="407647"/>
                  </a:lnTo>
                  <a:lnTo>
                    <a:pt x="140099" y="445161"/>
                  </a:lnTo>
                  <a:lnTo>
                    <a:pt x="116797" y="483880"/>
                  </a:lnTo>
                  <a:lnTo>
                    <a:pt x="95426" y="523747"/>
                  </a:lnTo>
                  <a:lnTo>
                    <a:pt x="76047" y="564703"/>
                  </a:lnTo>
                  <a:lnTo>
                    <a:pt x="58720" y="606691"/>
                  </a:lnTo>
                  <a:lnTo>
                    <a:pt x="43506" y="649651"/>
                  </a:lnTo>
                  <a:lnTo>
                    <a:pt x="30466" y="693527"/>
                  </a:lnTo>
                  <a:lnTo>
                    <a:pt x="19660" y="738260"/>
                  </a:lnTo>
                  <a:lnTo>
                    <a:pt x="11150" y="783792"/>
                  </a:lnTo>
                  <a:lnTo>
                    <a:pt x="4996" y="830064"/>
                  </a:lnTo>
                  <a:lnTo>
                    <a:pt x="1259" y="877019"/>
                  </a:lnTo>
                  <a:lnTo>
                    <a:pt x="0" y="924599"/>
                  </a:lnTo>
                  <a:lnTo>
                    <a:pt x="1174" y="970797"/>
                  </a:lnTo>
                  <a:lnTo>
                    <a:pt x="4662" y="1016504"/>
                  </a:lnTo>
                  <a:lnTo>
                    <a:pt x="10411" y="1061659"/>
                  </a:lnTo>
                  <a:lnTo>
                    <a:pt x="18365" y="1106198"/>
                  </a:lnTo>
                  <a:lnTo>
                    <a:pt x="28473" y="1150060"/>
                  </a:lnTo>
                  <a:lnTo>
                    <a:pt x="40679" y="1193181"/>
                  </a:lnTo>
                  <a:lnTo>
                    <a:pt x="54931" y="1235499"/>
                  </a:lnTo>
                  <a:lnTo>
                    <a:pt x="71175" y="1276953"/>
                  </a:lnTo>
                  <a:lnTo>
                    <a:pt x="89356" y="1317478"/>
                  </a:lnTo>
                  <a:lnTo>
                    <a:pt x="109423" y="1357013"/>
                  </a:lnTo>
                  <a:lnTo>
                    <a:pt x="131320" y="1395495"/>
                  </a:lnTo>
                  <a:lnTo>
                    <a:pt x="154994" y="1432862"/>
                  </a:lnTo>
                  <a:lnTo>
                    <a:pt x="180393" y="1469051"/>
                  </a:lnTo>
                  <a:lnTo>
                    <a:pt x="207461" y="1503999"/>
                  </a:lnTo>
                  <a:lnTo>
                    <a:pt x="236145" y="1537644"/>
                  </a:lnTo>
                  <a:lnTo>
                    <a:pt x="266392" y="1569924"/>
                  </a:lnTo>
                  <a:lnTo>
                    <a:pt x="298148" y="1600777"/>
                  </a:lnTo>
                  <a:lnTo>
                    <a:pt x="331360" y="1630138"/>
                  </a:lnTo>
                  <a:lnTo>
                    <a:pt x="365974" y="1657947"/>
                  </a:lnTo>
                  <a:lnTo>
                    <a:pt x="401935" y="1684140"/>
                  </a:lnTo>
                  <a:lnTo>
                    <a:pt x="439191" y="1708655"/>
                  </a:lnTo>
                  <a:lnTo>
                    <a:pt x="477688" y="1731430"/>
                  </a:lnTo>
                  <a:lnTo>
                    <a:pt x="517373" y="1752401"/>
                  </a:lnTo>
                  <a:lnTo>
                    <a:pt x="558191" y="1771508"/>
                  </a:lnTo>
                  <a:lnTo>
                    <a:pt x="600089" y="1788686"/>
                  </a:lnTo>
                  <a:lnTo>
                    <a:pt x="643013" y="1803873"/>
                  </a:lnTo>
                  <a:lnTo>
                    <a:pt x="686910" y="1817007"/>
                  </a:lnTo>
                  <a:lnTo>
                    <a:pt x="731726" y="1828026"/>
                  </a:lnTo>
                  <a:lnTo>
                    <a:pt x="777408" y="1836867"/>
                  </a:lnTo>
                  <a:lnTo>
                    <a:pt x="823901" y="1843467"/>
                  </a:lnTo>
                  <a:lnTo>
                    <a:pt x="871152" y="1847764"/>
                  </a:lnTo>
                  <a:lnTo>
                    <a:pt x="919108" y="1849695"/>
                  </a:lnTo>
                  <a:lnTo>
                    <a:pt x="967715" y="1849198"/>
                  </a:lnTo>
                  <a:lnTo>
                    <a:pt x="1036039" y="1845287"/>
                  </a:lnTo>
                  <a:lnTo>
                    <a:pt x="1100729" y="1838621"/>
                  </a:lnTo>
                  <a:lnTo>
                    <a:pt x="1161911" y="1829347"/>
                  </a:lnTo>
                  <a:lnTo>
                    <a:pt x="1219709" y="1817613"/>
                  </a:lnTo>
                  <a:lnTo>
                    <a:pt x="1274250" y="1803565"/>
                  </a:lnTo>
                  <a:lnTo>
                    <a:pt x="1325657" y="1787350"/>
                  </a:lnTo>
                  <a:lnTo>
                    <a:pt x="1374057" y="1769116"/>
                  </a:lnTo>
                  <a:lnTo>
                    <a:pt x="1419573" y="1749009"/>
                  </a:lnTo>
                  <a:lnTo>
                    <a:pt x="1462332" y="1727176"/>
                  </a:lnTo>
                  <a:lnTo>
                    <a:pt x="1502458" y="1703765"/>
                  </a:lnTo>
                  <a:lnTo>
                    <a:pt x="1540076" y="1678922"/>
                  </a:lnTo>
                  <a:lnTo>
                    <a:pt x="1575311" y="1652794"/>
                  </a:lnTo>
                  <a:lnTo>
                    <a:pt x="1608289" y="1625529"/>
                  </a:lnTo>
                  <a:lnTo>
                    <a:pt x="1639134" y="1597273"/>
                  </a:lnTo>
                  <a:lnTo>
                    <a:pt x="1667972" y="1568174"/>
                  </a:lnTo>
                  <a:lnTo>
                    <a:pt x="1694927" y="1538378"/>
                  </a:lnTo>
                  <a:lnTo>
                    <a:pt x="1720125" y="1508033"/>
                  </a:lnTo>
                  <a:lnTo>
                    <a:pt x="1743690" y="1477285"/>
                  </a:lnTo>
                  <a:lnTo>
                    <a:pt x="1786424" y="1415169"/>
                  </a:lnTo>
                  <a:lnTo>
                    <a:pt x="1824130" y="1353207"/>
                  </a:lnTo>
                  <a:lnTo>
                    <a:pt x="1841409" y="1322651"/>
                  </a:lnTo>
                  <a:lnTo>
                    <a:pt x="968910" y="925790"/>
                  </a:lnTo>
                  <a:lnTo>
                    <a:pt x="968910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/>
          <p:nvPr/>
        </p:nvSpPr>
        <p:spPr>
          <a:xfrm>
            <a:off x="8624499" y="5295405"/>
            <a:ext cx="1296035" cy="906780"/>
          </a:xfrm>
          <a:custGeom>
            <a:avLst/>
            <a:gdLst/>
            <a:ahLst/>
            <a:cxnLst/>
            <a:rect l="l" t="t" r="r" b="b"/>
            <a:pathLst>
              <a:path w="1296034" h="906779">
                <a:moveTo>
                  <a:pt x="647707" y="0"/>
                </a:moveTo>
                <a:lnTo>
                  <a:pt x="703594" y="1664"/>
                </a:lnTo>
                <a:lnTo>
                  <a:pt x="758160" y="6566"/>
                </a:lnTo>
                <a:lnTo>
                  <a:pt x="811212" y="14569"/>
                </a:lnTo>
                <a:lnTo>
                  <a:pt x="862555" y="25538"/>
                </a:lnTo>
                <a:lnTo>
                  <a:pt x="911995" y="39337"/>
                </a:lnTo>
                <a:lnTo>
                  <a:pt x="959337" y="55829"/>
                </a:lnTo>
                <a:lnTo>
                  <a:pt x="1004386" y="74878"/>
                </a:lnTo>
                <a:lnTo>
                  <a:pt x="1046949" y="96348"/>
                </a:lnTo>
                <a:lnTo>
                  <a:pt x="1086831" y="120104"/>
                </a:lnTo>
                <a:lnTo>
                  <a:pt x="1123838" y="146008"/>
                </a:lnTo>
                <a:lnTo>
                  <a:pt x="1157774" y="173925"/>
                </a:lnTo>
                <a:lnTo>
                  <a:pt x="1188446" y="203719"/>
                </a:lnTo>
                <a:lnTo>
                  <a:pt x="1215659" y="235253"/>
                </a:lnTo>
                <a:lnTo>
                  <a:pt x="1239219" y="268392"/>
                </a:lnTo>
                <a:lnTo>
                  <a:pt x="1258932" y="302999"/>
                </a:lnTo>
                <a:lnTo>
                  <a:pt x="1274602" y="338939"/>
                </a:lnTo>
                <a:lnTo>
                  <a:pt x="1286036" y="376075"/>
                </a:lnTo>
                <a:lnTo>
                  <a:pt x="1293039" y="414271"/>
                </a:lnTo>
                <a:lnTo>
                  <a:pt x="1295416" y="453391"/>
                </a:lnTo>
                <a:lnTo>
                  <a:pt x="1293039" y="492510"/>
                </a:lnTo>
                <a:lnTo>
                  <a:pt x="1286036" y="530706"/>
                </a:lnTo>
                <a:lnTo>
                  <a:pt x="1274602" y="567841"/>
                </a:lnTo>
                <a:lnTo>
                  <a:pt x="1258932" y="603780"/>
                </a:lnTo>
                <a:lnTo>
                  <a:pt x="1239219" y="638387"/>
                </a:lnTo>
                <a:lnTo>
                  <a:pt x="1215659" y="671526"/>
                </a:lnTo>
                <a:lnTo>
                  <a:pt x="1188446" y="703060"/>
                </a:lnTo>
                <a:lnTo>
                  <a:pt x="1157774" y="732853"/>
                </a:lnTo>
                <a:lnTo>
                  <a:pt x="1123838" y="760770"/>
                </a:lnTo>
                <a:lnTo>
                  <a:pt x="1086831" y="786674"/>
                </a:lnTo>
                <a:lnTo>
                  <a:pt x="1046949" y="810430"/>
                </a:lnTo>
                <a:lnTo>
                  <a:pt x="1004386" y="831900"/>
                </a:lnTo>
                <a:lnTo>
                  <a:pt x="959337" y="850949"/>
                </a:lnTo>
                <a:lnTo>
                  <a:pt x="911995" y="867441"/>
                </a:lnTo>
                <a:lnTo>
                  <a:pt x="862555" y="881239"/>
                </a:lnTo>
                <a:lnTo>
                  <a:pt x="811212" y="892208"/>
                </a:lnTo>
                <a:lnTo>
                  <a:pt x="758160" y="900212"/>
                </a:lnTo>
                <a:lnTo>
                  <a:pt x="703594" y="905114"/>
                </a:lnTo>
                <a:lnTo>
                  <a:pt x="647707" y="906778"/>
                </a:lnTo>
                <a:lnTo>
                  <a:pt x="591821" y="905114"/>
                </a:lnTo>
                <a:lnTo>
                  <a:pt x="537254" y="900212"/>
                </a:lnTo>
                <a:lnTo>
                  <a:pt x="484203" y="892208"/>
                </a:lnTo>
                <a:lnTo>
                  <a:pt x="432860" y="881239"/>
                </a:lnTo>
                <a:lnTo>
                  <a:pt x="383420" y="867441"/>
                </a:lnTo>
                <a:lnTo>
                  <a:pt x="336078" y="850949"/>
                </a:lnTo>
                <a:lnTo>
                  <a:pt x="291029" y="831900"/>
                </a:lnTo>
                <a:lnTo>
                  <a:pt x="248466" y="810430"/>
                </a:lnTo>
                <a:lnTo>
                  <a:pt x="208584" y="786674"/>
                </a:lnTo>
                <a:lnTo>
                  <a:pt x="171578" y="760770"/>
                </a:lnTo>
                <a:lnTo>
                  <a:pt x="137641" y="732853"/>
                </a:lnTo>
                <a:lnTo>
                  <a:pt x="106969" y="703060"/>
                </a:lnTo>
                <a:lnTo>
                  <a:pt x="79756" y="671526"/>
                </a:lnTo>
                <a:lnTo>
                  <a:pt x="56196" y="638387"/>
                </a:lnTo>
                <a:lnTo>
                  <a:pt x="36484" y="603780"/>
                </a:lnTo>
                <a:lnTo>
                  <a:pt x="20814" y="567841"/>
                </a:lnTo>
                <a:lnTo>
                  <a:pt x="9380" y="530706"/>
                </a:lnTo>
                <a:lnTo>
                  <a:pt x="2377" y="492510"/>
                </a:lnTo>
                <a:lnTo>
                  <a:pt x="0" y="453391"/>
                </a:lnTo>
                <a:lnTo>
                  <a:pt x="2377" y="414271"/>
                </a:lnTo>
                <a:lnTo>
                  <a:pt x="9380" y="376075"/>
                </a:lnTo>
                <a:lnTo>
                  <a:pt x="20814" y="338939"/>
                </a:lnTo>
                <a:lnTo>
                  <a:pt x="36484" y="302999"/>
                </a:lnTo>
                <a:lnTo>
                  <a:pt x="56196" y="268392"/>
                </a:lnTo>
                <a:lnTo>
                  <a:pt x="79756" y="235253"/>
                </a:lnTo>
                <a:lnTo>
                  <a:pt x="106969" y="203719"/>
                </a:lnTo>
                <a:lnTo>
                  <a:pt x="137641" y="173925"/>
                </a:lnTo>
                <a:lnTo>
                  <a:pt x="171578" y="146008"/>
                </a:lnTo>
                <a:lnTo>
                  <a:pt x="208584" y="120104"/>
                </a:lnTo>
                <a:lnTo>
                  <a:pt x="248466" y="96348"/>
                </a:lnTo>
                <a:lnTo>
                  <a:pt x="291029" y="74878"/>
                </a:lnTo>
                <a:lnTo>
                  <a:pt x="336078" y="55829"/>
                </a:lnTo>
                <a:lnTo>
                  <a:pt x="383420" y="39337"/>
                </a:lnTo>
                <a:lnTo>
                  <a:pt x="432860" y="25538"/>
                </a:lnTo>
                <a:lnTo>
                  <a:pt x="484203" y="14569"/>
                </a:lnTo>
                <a:lnTo>
                  <a:pt x="537254" y="6566"/>
                </a:lnTo>
                <a:lnTo>
                  <a:pt x="591821" y="1664"/>
                </a:lnTo>
                <a:lnTo>
                  <a:pt x="647707" y="0"/>
                </a:lnTo>
                <a:close/>
              </a:path>
            </a:pathLst>
          </a:custGeom>
          <a:ln w="270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286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80"/>
              </a:spcBef>
            </a:pPr>
            <a:r>
              <a:rPr dirty="0"/>
              <a:t>TEL.</a:t>
            </a:r>
            <a:r>
              <a:rPr dirty="0" spc="30"/>
              <a:t> </a:t>
            </a:r>
            <a:r>
              <a:rPr dirty="0"/>
              <a:t>811</a:t>
            </a:r>
            <a:r>
              <a:rPr dirty="0" spc="35"/>
              <a:t> </a:t>
            </a:r>
            <a:r>
              <a:rPr dirty="0"/>
              <a:t>237</a:t>
            </a:r>
            <a:r>
              <a:rPr dirty="0" spc="30"/>
              <a:t> </a:t>
            </a:r>
            <a:r>
              <a:rPr dirty="0"/>
              <a:t>13</a:t>
            </a:r>
            <a:r>
              <a:rPr dirty="0" spc="35"/>
              <a:t> </a:t>
            </a:r>
            <a:r>
              <a:rPr dirty="0" spc="-25"/>
              <a:t>97</a:t>
            </a: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2300" spc="-55" b="1" i="1">
                <a:latin typeface="Verdana"/>
                <a:cs typeface="Verdana"/>
              </a:rPr>
              <a:t>Appsendia.com</a:t>
            </a:r>
            <a:endParaRPr sz="2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5792" y="403221"/>
            <a:ext cx="1323596" cy="115088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76435" y="1552166"/>
            <a:ext cx="1548130" cy="3473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100" spc="-35" b="1" i="1">
                <a:solidFill>
                  <a:srgbClr val="23A0D6"/>
                </a:solidFill>
                <a:latin typeface="Verdana"/>
                <a:cs typeface="Verdana"/>
              </a:rPr>
              <a:t>Appsendia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89322" y="465993"/>
            <a:ext cx="5266055" cy="39687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400" spc="90" i="0">
                <a:solidFill>
                  <a:srgbClr val="404041"/>
                </a:solidFill>
                <a:latin typeface="Arial"/>
                <a:cs typeface="Arial"/>
              </a:rPr>
              <a:t>ANALIZANDO</a:t>
            </a:r>
            <a:r>
              <a:rPr dirty="0" sz="2400" spc="110" i="0">
                <a:solidFill>
                  <a:srgbClr val="404041"/>
                </a:solidFill>
                <a:latin typeface="Arial"/>
                <a:cs typeface="Arial"/>
              </a:rPr>
              <a:t> </a:t>
            </a:r>
            <a:r>
              <a:rPr dirty="0" sz="2400" spc="80" i="0">
                <a:solidFill>
                  <a:srgbClr val="404041"/>
                </a:solidFill>
                <a:latin typeface="Arial"/>
                <a:cs typeface="Arial"/>
              </a:rPr>
              <a:t>COSTOS</a:t>
            </a:r>
            <a:r>
              <a:rPr dirty="0" sz="2400" spc="110" i="0">
                <a:solidFill>
                  <a:srgbClr val="404041"/>
                </a:solidFill>
                <a:latin typeface="Arial"/>
                <a:cs typeface="Arial"/>
              </a:rPr>
              <a:t> </a:t>
            </a:r>
            <a:r>
              <a:rPr dirty="0" sz="2400" spc="45" i="0">
                <a:solidFill>
                  <a:srgbClr val="404041"/>
                </a:solidFill>
                <a:latin typeface="Arial"/>
                <a:cs typeface="Arial"/>
              </a:rPr>
              <a:t>OCULTOS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98511" y="900717"/>
            <a:ext cx="2574909" cy="1409092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2631827" y="1062021"/>
            <a:ext cx="4220210" cy="779780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102870" marR="5080" indent="-90805">
              <a:lnSpc>
                <a:spcPts val="2860"/>
              </a:lnSpc>
              <a:spcBef>
                <a:spcPts val="370"/>
              </a:spcBef>
            </a:pPr>
            <a:r>
              <a:rPr dirty="0" sz="2550">
                <a:solidFill>
                  <a:srgbClr val="58595B"/>
                </a:solidFill>
                <a:latin typeface="Arial MT"/>
                <a:cs typeface="Arial MT"/>
              </a:rPr>
              <a:t>Proporcionamos a un </a:t>
            </a:r>
            <a:r>
              <a:rPr dirty="0" sz="2550" spc="-10">
                <a:solidFill>
                  <a:srgbClr val="58595B"/>
                </a:solidFill>
                <a:latin typeface="Arial MT"/>
                <a:cs typeface="Arial MT"/>
              </a:rPr>
              <a:t>Cliente </a:t>
            </a:r>
            <a:r>
              <a:rPr dirty="0" sz="2550">
                <a:solidFill>
                  <a:srgbClr val="58595B"/>
                </a:solidFill>
                <a:latin typeface="Arial MT"/>
                <a:cs typeface="Arial MT"/>
              </a:rPr>
              <a:t>un Dashboard</a:t>
            </a:r>
            <a:r>
              <a:rPr dirty="0" sz="2550" spc="5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550" spc="-10">
                <a:solidFill>
                  <a:srgbClr val="58595B"/>
                </a:solidFill>
                <a:latin typeface="Arial MT"/>
                <a:cs typeface="Arial MT"/>
              </a:rPr>
              <a:t>KPI´s</a:t>
            </a:r>
            <a:endParaRPr sz="2550">
              <a:latin typeface="Arial MT"/>
              <a:cs typeface="Arial MT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286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80"/>
              </a:spcBef>
            </a:pPr>
            <a:r>
              <a:rPr dirty="0"/>
              <a:t>TEL.</a:t>
            </a:r>
            <a:r>
              <a:rPr dirty="0" spc="30"/>
              <a:t> </a:t>
            </a:r>
            <a:r>
              <a:rPr dirty="0"/>
              <a:t>811</a:t>
            </a:r>
            <a:r>
              <a:rPr dirty="0" spc="35"/>
              <a:t> </a:t>
            </a:r>
            <a:r>
              <a:rPr dirty="0"/>
              <a:t>237</a:t>
            </a:r>
            <a:r>
              <a:rPr dirty="0" spc="30"/>
              <a:t> </a:t>
            </a:r>
            <a:r>
              <a:rPr dirty="0"/>
              <a:t>13</a:t>
            </a:r>
            <a:r>
              <a:rPr dirty="0" spc="35"/>
              <a:t> </a:t>
            </a:r>
            <a:r>
              <a:rPr dirty="0" spc="-25"/>
              <a:t>97</a:t>
            </a: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2300" spc="-55" b="1" i="1">
                <a:latin typeface="Verdana"/>
                <a:cs typeface="Verdana"/>
              </a:rPr>
              <a:t>Appsendia.com</a:t>
            </a:r>
            <a:endParaRPr sz="230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16265" y="2405002"/>
            <a:ext cx="9499600" cy="3855085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65405" marR="1830705">
              <a:lnSpc>
                <a:spcPts val="2270"/>
              </a:lnSpc>
              <a:spcBef>
                <a:spcPts val="310"/>
              </a:spcBef>
            </a:pP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Mientras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que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nuestro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cliente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50">
                <a:solidFill>
                  <a:srgbClr val="6C6E70"/>
                </a:solidFill>
                <a:latin typeface="Arial MT"/>
                <a:cs typeface="Arial MT"/>
              </a:rPr>
              <a:t>solicito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6C6E70"/>
                </a:solidFill>
                <a:latin typeface="Arial MT"/>
                <a:cs typeface="Arial MT"/>
              </a:rPr>
              <a:t>a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sus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proveedores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de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sistema</a:t>
            </a:r>
            <a:r>
              <a:rPr dirty="0" sz="2000" spc="-1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6C6E70"/>
                </a:solidFill>
                <a:latin typeface="Arial MT"/>
                <a:cs typeface="Arial MT"/>
              </a:rPr>
              <a:t>GPS </a:t>
            </a:r>
            <a:r>
              <a:rPr dirty="0" sz="2000" spc="-90">
                <a:solidFill>
                  <a:srgbClr val="6C6E70"/>
                </a:solidFill>
                <a:latin typeface="Arial MT"/>
                <a:cs typeface="Arial MT"/>
              </a:rPr>
              <a:t>Un</a:t>
            </a:r>
            <a:r>
              <a:rPr dirty="0" sz="20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reporte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detallado</a:t>
            </a: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de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85">
                <a:solidFill>
                  <a:srgbClr val="6C6E70"/>
                </a:solidFill>
                <a:latin typeface="Arial MT"/>
                <a:cs typeface="Arial MT"/>
              </a:rPr>
              <a:t>Las</a:t>
            </a:r>
            <a:r>
              <a:rPr dirty="0" sz="2000" spc="-10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50">
                <a:solidFill>
                  <a:srgbClr val="6C6E70"/>
                </a:solidFill>
                <a:latin typeface="Arial MT"/>
                <a:cs typeface="Arial MT"/>
              </a:rPr>
              <a:t>ALERTAS</a:t>
            </a:r>
            <a:r>
              <a:rPr dirty="0" sz="2000" spc="-2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por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desvió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de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6C6E70"/>
                </a:solidFill>
                <a:latin typeface="Arial MT"/>
                <a:cs typeface="Arial MT"/>
              </a:rPr>
              <a:t>rutas.</a:t>
            </a:r>
            <a:endParaRPr sz="2000">
              <a:latin typeface="Arial MT"/>
              <a:cs typeface="Arial MT"/>
            </a:endParaRPr>
          </a:p>
          <a:p>
            <a:pPr marL="65405">
              <a:lnSpc>
                <a:spcPts val="2145"/>
              </a:lnSpc>
            </a:pP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Estas 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alertas</a:t>
            </a: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 informan </a:t>
            </a:r>
            <a:r>
              <a:rPr dirty="0" sz="2000">
                <a:solidFill>
                  <a:srgbClr val="6C6E70"/>
                </a:solidFill>
                <a:latin typeface="Arial MT"/>
                <a:cs typeface="Arial MT"/>
              </a:rPr>
              <a:t>y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registran </a:t>
            </a:r>
            <a:r>
              <a:rPr dirty="0" sz="2000" spc="-20">
                <a:solidFill>
                  <a:srgbClr val="6C6E70"/>
                </a:solidFill>
                <a:latin typeface="Arial MT"/>
                <a:cs typeface="Arial MT"/>
              </a:rPr>
              <a:t>la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hora 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de </a:t>
            </a:r>
            <a:r>
              <a:rPr dirty="0" sz="2000" spc="-20">
                <a:solidFill>
                  <a:srgbClr val="6C6E70"/>
                </a:solidFill>
                <a:latin typeface="Arial MT"/>
                <a:cs typeface="Arial MT"/>
              </a:rPr>
              <a:t>la</a:t>
            </a: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alerta </a:t>
            </a:r>
            <a:r>
              <a:rPr dirty="0" sz="2000">
                <a:solidFill>
                  <a:srgbClr val="6C6E70"/>
                </a:solidFill>
                <a:latin typeface="Arial MT"/>
                <a:cs typeface="Arial MT"/>
              </a:rPr>
              <a:t>y</a:t>
            </a: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nosotros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85">
                <a:solidFill>
                  <a:srgbClr val="6C6E70"/>
                </a:solidFill>
                <a:latin typeface="Arial MT"/>
                <a:cs typeface="Arial MT"/>
              </a:rPr>
              <a:t>medimos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6C6E70"/>
                </a:solidFill>
                <a:latin typeface="Arial MT"/>
                <a:cs typeface="Arial MT"/>
              </a:rPr>
              <a:t>la</a:t>
            </a:r>
            <a:endParaRPr sz="2000">
              <a:latin typeface="Arial MT"/>
              <a:cs typeface="Arial MT"/>
            </a:endParaRPr>
          </a:p>
          <a:p>
            <a:pPr marL="65405" marR="5080">
              <a:lnSpc>
                <a:spcPts val="2270"/>
              </a:lnSpc>
              <a:spcBef>
                <a:spcPts val="120"/>
              </a:spcBef>
            </a:pP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respuesta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en</a:t>
            </a:r>
            <a:r>
              <a:rPr dirty="0" sz="2000" spc="-4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75">
                <a:solidFill>
                  <a:srgbClr val="6C6E70"/>
                </a:solidFill>
                <a:latin typeface="Arial MT"/>
                <a:cs typeface="Arial MT"/>
              </a:rPr>
              <a:t>Minutos</a:t>
            </a:r>
            <a:r>
              <a:rPr dirty="0" sz="20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transcurridos,</a:t>
            </a:r>
            <a:r>
              <a:rPr dirty="0" sz="20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y </a:t>
            </a:r>
            <a:r>
              <a:rPr dirty="0" sz="2000" spc="-95">
                <a:solidFill>
                  <a:srgbClr val="6C6E70"/>
                </a:solidFill>
                <a:latin typeface="Arial MT"/>
                <a:cs typeface="Arial MT"/>
              </a:rPr>
              <a:t>Tiempo</a:t>
            </a:r>
            <a:r>
              <a:rPr dirty="0" sz="2000" spc="-4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en</a:t>
            </a:r>
            <a:r>
              <a:rPr dirty="0" sz="20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que</a:t>
            </a:r>
            <a:r>
              <a:rPr dirty="0" sz="2000" spc="-4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se</a:t>
            </a:r>
            <a:r>
              <a:rPr dirty="0" sz="20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informo</a:t>
            </a:r>
            <a:r>
              <a:rPr dirty="0" sz="20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20">
                <a:solidFill>
                  <a:srgbClr val="6C6E70"/>
                </a:solidFill>
                <a:latin typeface="Arial MT"/>
                <a:cs typeface="Arial MT"/>
              </a:rPr>
              <a:t>al</a:t>
            </a:r>
            <a:r>
              <a:rPr dirty="0" sz="20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80">
                <a:solidFill>
                  <a:srgbClr val="6C6E70"/>
                </a:solidFill>
                <a:latin typeface="Arial MT"/>
                <a:cs typeface="Arial MT"/>
              </a:rPr>
              <a:t>Operador</a:t>
            </a:r>
            <a:r>
              <a:rPr dirty="0" sz="20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esta</a:t>
            </a:r>
            <a:r>
              <a:rPr dirty="0" sz="20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6C6E70"/>
                </a:solidFill>
                <a:latin typeface="Arial MT"/>
                <a:cs typeface="Arial MT"/>
              </a:rPr>
              <a:t>acción. </a:t>
            </a:r>
            <a:r>
              <a:rPr dirty="0" sz="2000" spc="-75">
                <a:solidFill>
                  <a:srgbClr val="6C6E70"/>
                </a:solidFill>
                <a:latin typeface="Arial MT"/>
                <a:cs typeface="Arial MT"/>
              </a:rPr>
              <a:t>Nuestro</a:t>
            </a:r>
            <a:r>
              <a:rPr dirty="0" sz="20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75">
                <a:solidFill>
                  <a:srgbClr val="6C6E70"/>
                </a:solidFill>
                <a:latin typeface="Arial MT"/>
                <a:cs typeface="Arial MT"/>
              </a:rPr>
              <a:t>Dashboard</a:t>
            </a:r>
            <a:r>
              <a:rPr dirty="0" sz="20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midio</a:t>
            </a:r>
            <a:r>
              <a:rPr dirty="0" sz="20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diferentes</a:t>
            </a:r>
            <a:r>
              <a:rPr dirty="0" sz="2000" spc="-4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rutas,</a:t>
            </a:r>
            <a:r>
              <a:rPr dirty="0" sz="20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Horarios</a:t>
            </a:r>
            <a:r>
              <a:rPr dirty="0" sz="20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6C6E70"/>
                </a:solidFill>
                <a:latin typeface="Arial MT"/>
                <a:cs typeface="Arial MT"/>
              </a:rPr>
              <a:t>y</a:t>
            </a:r>
            <a:r>
              <a:rPr dirty="0" sz="20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Los</a:t>
            </a:r>
            <a:r>
              <a:rPr dirty="0" sz="2000" spc="-4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distintos</a:t>
            </a:r>
            <a:r>
              <a:rPr dirty="0" sz="20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6C6E70"/>
                </a:solidFill>
                <a:latin typeface="Arial MT"/>
                <a:cs typeface="Arial MT"/>
              </a:rPr>
              <a:t>Monitoristas.</a:t>
            </a:r>
            <a:endParaRPr sz="2000">
              <a:latin typeface="Arial MT"/>
              <a:cs typeface="Arial MT"/>
            </a:endParaRPr>
          </a:p>
          <a:p>
            <a:pPr marL="65405">
              <a:lnSpc>
                <a:spcPts val="2145"/>
              </a:lnSpc>
            </a:pPr>
            <a:r>
              <a:rPr dirty="0" sz="2000" spc="-85">
                <a:solidFill>
                  <a:srgbClr val="6C6E70"/>
                </a:solidFill>
                <a:latin typeface="Arial MT"/>
                <a:cs typeface="Arial MT"/>
              </a:rPr>
              <a:t>Dando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85">
                <a:solidFill>
                  <a:srgbClr val="6C6E70"/>
                </a:solidFill>
                <a:latin typeface="Arial MT"/>
                <a:cs typeface="Arial MT"/>
              </a:rPr>
              <a:t>como</a:t>
            </a:r>
            <a:r>
              <a:rPr dirty="0" sz="20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resultado</a:t>
            </a:r>
            <a:r>
              <a:rPr dirty="0" sz="2000" spc="-8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que</a:t>
            </a: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de</a:t>
            </a:r>
            <a:r>
              <a:rPr dirty="0" sz="2000" spc="-8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20">
                <a:solidFill>
                  <a:srgbClr val="6C6E70"/>
                </a:solidFill>
                <a:latin typeface="Arial MT"/>
                <a:cs typeface="Arial MT"/>
              </a:rPr>
              <a:t>la</a:t>
            </a:r>
            <a:r>
              <a:rPr dirty="0" sz="2000" spc="-10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50">
                <a:solidFill>
                  <a:srgbClr val="6C6E70"/>
                </a:solidFill>
                <a:latin typeface="Arial MT"/>
                <a:cs typeface="Arial MT"/>
              </a:rPr>
              <a:t>alerta!!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6C6E70"/>
                </a:solidFill>
                <a:latin typeface="Arial MT"/>
                <a:cs typeface="Arial MT"/>
              </a:rPr>
              <a:t>a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 que</a:t>
            </a: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20">
                <a:solidFill>
                  <a:srgbClr val="6C6E70"/>
                </a:solidFill>
                <a:latin typeface="Arial MT"/>
                <a:cs typeface="Arial MT"/>
              </a:rPr>
              <a:t>el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75">
                <a:solidFill>
                  <a:srgbClr val="6C6E70"/>
                </a:solidFill>
                <a:latin typeface="Arial MT"/>
                <a:cs typeface="Arial MT"/>
              </a:rPr>
              <a:t>operador</a:t>
            </a: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se</a:t>
            </a: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da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 cuenta, </a:t>
            </a:r>
            <a:r>
              <a:rPr dirty="0" sz="2000">
                <a:solidFill>
                  <a:srgbClr val="6C6E70"/>
                </a:solidFill>
                <a:latin typeface="Arial MT"/>
                <a:cs typeface="Arial MT"/>
              </a:rPr>
              <a:t>o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es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6C6E70"/>
                </a:solidFill>
                <a:latin typeface="Arial MT"/>
                <a:cs typeface="Arial MT"/>
              </a:rPr>
              <a:t>contactado</a:t>
            </a:r>
            <a:endParaRPr sz="2000">
              <a:latin typeface="Arial MT"/>
              <a:cs typeface="Arial MT"/>
            </a:endParaRPr>
          </a:p>
          <a:p>
            <a:pPr marL="65405" marR="1219200">
              <a:lnSpc>
                <a:spcPts val="2270"/>
              </a:lnSpc>
              <a:spcBef>
                <a:spcPts val="120"/>
              </a:spcBef>
            </a:pPr>
            <a:r>
              <a:rPr dirty="0" sz="2000" spc="-75">
                <a:solidFill>
                  <a:srgbClr val="6C6E70"/>
                </a:solidFill>
                <a:latin typeface="Arial MT"/>
                <a:cs typeface="Arial MT"/>
              </a:rPr>
              <a:t>pasan</a:t>
            </a: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de</a:t>
            </a:r>
            <a:r>
              <a:rPr dirty="0" sz="2000" spc="-8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b="1">
                <a:solidFill>
                  <a:srgbClr val="6C6E70"/>
                </a:solidFill>
                <a:latin typeface="Arial"/>
                <a:cs typeface="Arial"/>
              </a:rPr>
              <a:t>8</a:t>
            </a:r>
            <a:r>
              <a:rPr dirty="0" sz="2000" spc="-125" b="1">
                <a:solidFill>
                  <a:srgbClr val="6C6E7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6C6E70"/>
                </a:solidFill>
                <a:latin typeface="Arial"/>
                <a:cs typeface="Arial"/>
              </a:rPr>
              <a:t>a</a:t>
            </a:r>
            <a:r>
              <a:rPr dirty="0" sz="2000" spc="-75" b="1">
                <a:solidFill>
                  <a:srgbClr val="6C6E70"/>
                </a:solidFill>
                <a:latin typeface="Arial"/>
                <a:cs typeface="Arial"/>
              </a:rPr>
              <a:t> </a:t>
            </a:r>
            <a:r>
              <a:rPr dirty="0" sz="2000" spc="-60" b="1">
                <a:solidFill>
                  <a:srgbClr val="6C6E70"/>
                </a:solidFill>
                <a:latin typeface="Arial"/>
                <a:cs typeface="Arial"/>
              </a:rPr>
              <a:t>18</a:t>
            </a:r>
            <a:r>
              <a:rPr dirty="0" sz="2000" spc="-80" b="1">
                <a:solidFill>
                  <a:srgbClr val="6C6E70"/>
                </a:solidFill>
                <a:latin typeface="Arial"/>
                <a:cs typeface="Arial"/>
              </a:rPr>
              <a:t> </a:t>
            </a:r>
            <a:r>
              <a:rPr dirty="0" sz="2000" spc="-70" b="1">
                <a:solidFill>
                  <a:srgbClr val="6C6E70"/>
                </a:solidFill>
                <a:latin typeface="Arial"/>
                <a:cs typeface="Arial"/>
              </a:rPr>
              <a:t>minutos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,</a:t>
            </a: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20">
                <a:solidFill>
                  <a:srgbClr val="6C6E70"/>
                </a:solidFill>
                <a:latin typeface="Arial MT"/>
                <a:cs typeface="Arial MT"/>
              </a:rPr>
              <a:t>lo</a:t>
            </a:r>
            <a:r>
              <a:rPr dirty="0" sz="2000" spc="-8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que</a:t>
            </a: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 nos</a:t>
            </a:r>
            <a:r>
              <a:rPr dirty="0" sz="2000" spc="-7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lleva</a:t>
            </a:r>
            <a:r>
              <a:rPr dirty="0" sz="2000" spc="-7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6C6E70"/>
                </a:solidFill>
                <a:latin typeface="Arial MT"/>
                <a:cs typeface="Arial MT"/>
              </a:rPr>
              <a:t>a</a:t>
            </a:r>
            <a:r>
              <a:rPr dirty="0" sz="2000" spc="-7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medir </a:t>
            </a:r>
            <a:r>
              <a:rPr dirty="0" sz="2000" spc="-45">
                <a:solidFill>
                  <a:srgbClr val="6C6E70"/>
                </a:solidFill>
                <a:latin typeface="Arial MT"/>
                <a:cs typeface="Arial MT"/>
              </a:rPr>
              <a:t>los</a:t>
            </a:r>
            <a:r>
              <a:rPr dirty="0" sz="2000" spc="-7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Kilómetros</a:t>
            </a:r>
            <a:r>
              <a:rPr dirty="0" sz="2000" spc="-7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recorridos</a:t>
            </a:r>
            <a:r>
              <a:rPr dirty="0" sz="2000" spc="-7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50">
                <a:solidFill>
                  <a:srgbClr val="6C6E70"/>
                </a:solidFill>
                <a:latin typeface="Arial MT"/>
                <a:cs typeface="Arial MT"/>
              </a:rPr>
              <a:t>a 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una </a:t>
            </a:r>
            <a:r>
              <a:rPr dirty="0" sz="2000" spc="-85">
                <a:solidFill>
                  <a:srgbClr val="6C6E70"/>
                </a:solidFill>
                <a:latin typeface="Arial MT"/>
                <a:cs typeface="Arial MT"/>
              </a:rPr>
              <a:t>Velocidad</a:t>
            </a:r>
            <a:r>
              <a:rPr dirty="0" sz="20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promedio 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de</a:t>
            </a:r>
            <a:r>
              <a:rPr dirty="0" sz="2000" spc="-8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30" b="1">
                <a:solidFill>
                  <a:srgbClr val="6C6E70"/>
                </a:solidFill>
                <a:latin typeface="Arial"/>
                <a:cs typeface="Arial"/>
              </a:rPr>
              <a:t>80</a:t>
            </a:r>
            <a:r>
              <a:rPr dirty="0" sz="2000" spc="-90" b="1">
                <a:solidFill>
                  <a:srgbClr val="6C6E70"/>
                </a:solidFill>
                <a:latin typeface="Arial"/>
                <a:cs typeface="Arial"/>
              </a:rPr>
              <a:t> </a:t>
            </a:r>
            <a:r>
              <a:rPr dirty="0" sz="2000" spc="-55" b="1">
                <a:solidFill>
                  <a:srgbClr val="6C6E70"/>
                </a:solidFill>
                <a:latin typeface="Arial"/>
                <a:cs typeface="Arial"/>
              </a:rPr>
              <a:t>KM/h</a:t>
            </a:r>
            <a:r>
              <a:rPr dirty="0" sz="2000" spc="-75" b="1">
                <a:solidFill>
                  <a:srgbClr val="6C6E70"/>
                </a:solidFill>
                <a:latin typeface="Arial"/>
                <a:cs typeface="Arial"/>
              </a:rPr>
              <a:t> 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Lo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 que</a:t>
            </a: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 nos</a:t>
            </a:r>
            <a:r>
              <a:rPr dirty="0" sz="2000" spc="-7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da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un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0" b="1">
                <a:solidFill>
                  <a:srgbClr val="6C6E70"/>
                </a:solidFill>
                <a:latin typeface="Arial"/>
                <a:cs typeface="Arial"/>
              </a:rPr>
              <a:t>1.33</a:t>
            </a:r>
            <a:r>
              <a:rPr dirty="0" sz="2000" spc="-70" b="1">
                <a:solidFill>
                  <a:srgbClr val="6C6E70"/>
                </a:solidFill>
                <a:latin typeface="Arial"/>
                <a:cs typeface="Arial"/>
              </a:rPr>
              <a:t> </a:t>
            </a:r>
            <a:r>
              <a:rPr dirty="0" sz="2000" spc="-114" b="1">
                <a:solidFill>
                  <a:srgbClr val="6C6E70"/>
                </a:solidFill>
                <a:latin typeface="Arial"/>
                <a:cs typeface="Arial"/>
              </a:rPr>
              <a:t>Km</a:t>
            </a:r>
            <a:r>
              <a:rPr dirty="0" sz="2000" spc="-40" b="1">
                <a:solidFill>
                  <a:srgbClr val="6C6E7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6C6E70"/>
                </a:solidFill>
                <a:latin typeface="Arial"/>
                <a:cs typeface="Arial"/>
              </a:rPr>
              <a:t>x</a:t>
            </a:r>
            <a:r>
              <a:rPr dirty="0" sz="2000" spc="-70" b="1">
                <a:solidFill>
                  <a:srgbClr val="6C6E70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6C6E70"/>
                </a:solidFill>
                <a:latin typeface="Arial"/>
                <a:cs typeface="Arial"/>
              </a:rPr>
              <a:t>minuto</a:t>
            </a:r>
            <a:endParaRPr sz="2000">
              <a:latin typeface="Arial"/>
              <a:cs typeface="Arial"/>
            </a:endParaRPr>
          </a:p>
          <a:p>
            <a:pPr marL="65405">
              <a:lnSpc>
                <a:spcPts val="2145"/>
              </a:lnSpc>
            </a:pPr>
            <a:r>
              <a:rPr dirty="0" sz="2000" spc="-110">
                <a:solidFill>
                  <a:srgbClr val="6C6E70"/>
                </a:solidFill>
                <a:latin typeface="Arial MT"/>
                <a:cs typeface="Arial MT"/>
              </a:rPr>
              <a:t>Total</a:t>
            </a:r>
            <a:r>
              <a:rPr dirty="0" sz="2000" spc="-4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6C6E70"/>
                </a:solidFill>
                <a:latin typeface="Arial MT"/>
                <a:cs typeface="Arial MT"/>
              </a:rPr>
              <a:t>=</a:t>
            </a:r>
            <a:r>
              <a:rPr dirty="0" sz="2000" spc="-114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75">
                <a:solidFill>
                  <a:srgbClr val="6C6E70"/>
                </a:solidFill>
                <a:latin typeface="Arial MT"/>
                <a:cs typeface="Arial MT"/>
              </a:rPr>
              <a:t>Desvío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 de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ruta</a:t>
            </a: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75">
                <a:solidFill>
                  <a:srgbClr val="6C6E70"/>
                </a:solidFill>
                <a:latin typeface="Arial MT"/>
                <a:cs typeface="Arial MT"/>
              </a:rPr>
              <a:t>mínimo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0" b="1">
                <a:solidFill>
                  <a:srgbClr val="6C6E70"/>
                </a:solidFill>
                <a:latin typeface="Arial"/>
                <a:cs typeface="Arial"/>
              </a:rPr>
              <a:t>15</a:t>
            </a:r>
            <a:r>
              <a:rPr dirty="0" sz="2000" spc="-65" b="1">
                <a:solidFill>
                  <a:srgbClr val="6C6E7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6C6E70"/>
                </a:solidFill>
                <a:latin typeface="Arial"/>
                <a:cs typeface="Arial"/>
              </a:rPr>
              <a:t>a</a:t>
            </a:r>
            <a:r>
              <a:rPr dirty="0" sz="2000" spc="-65" b="1">
                <a:solidFill>
                  <a:srgbClr val="6C6E70"/>
                </a:solidFill>
                <a:latin typeface="Arial"/>
                <a:cs typeface="Arial"/>
              </a:rPr>
              <a:t> </a:t>
            </a:r>
            <a:r>
              <a:rPr dirty="0" sz="2000" spc="-60" b="1">
                <a:solidFill>
                  <a:srgbClr val="6C6E70"/>
                </a:solidFill>
                <a:latin typeface="Arial"/>
                <a:cs typeface="Arial"/>
              </a:rPr>
              <a:t>24</a:t>
            </a:r>
            <a:r>
              <a:rPr dirty="0" sz="2000" spc="-65" b="1">
                <a:solidFill>
                  <a:srgbClr val="6C6E70"/>
                </a:solidFill>
                <a:latin typeface="Arial"/>
                <a:cs typeface="Arial"/>
              </a:rPr>
              <a:t> </a:t>
            </a:r>
            <a:r>
              <a:rPr dirty="0" sz="2000" spc="-70" b="1">
                <a:solidFill>
                  <a:srgbClr val="6C6E70"/>
                </a:solidFill>
                <a:latin typeface="Arial"/>
                <a:cs typeface="Arial"/>
              </a:rPr>
              <a:t>Kilómetros</a:t>
            </a:r>
            <a:r>
              <a:rPr dirty="0" sz="2000" spc="-60" b="1">
                <a:solidFill>
                  <a:srgbClr val="6C6E70"/>
                </a:solidFill>
                <a:latin typeface="Arial"/>
                <a:cs typeface="Arial"/>
              </a:rPr>
              <a:t> </a:t>
            </a:r>
            <a:r>
              <a:rPr dirty="0" sz="2000" spc="-90">
                <a:solidFill>
                  <a:srgbClr val="6C6E70"/>
                </a:solidFill>
                <a:latin typeface="Arial MT"/>
                <a:cs typeface="Arial MT"/>
              </a:rPr>
              <a:t>más</a:t>
            </a:r>
            <a:r>
              <a:rPr dirty="0" sz="20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45">
                <a:solidFill>
                  <a:srgbClr val="6C6E70"/>
                </a:solidFill>
                <a:latin typeface="Arial MT"/>
                <a:cs typeface="Arial MT"/>
              </a:rPr>
              <a:t>los</a:t>
            </a: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de</a:t>
            </a: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corrección</a:t>
            </a: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de</a:t>
            </a: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20">
                <a:solidFill>
                  <a:srgbClr val="6C6E70"/>
                </a:solidFill>
                <a:latin typeface="Arial MT"/>
                <a:cs typeface="Arial MT"/>
              </a:rPr>
              <a:t>la</a:t>
            </a: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20">
                <a:solidFill>
                  <a:srgbClr val="6C6E70"/>
                </a:solidFill>
                <a:latin typeface="Arial MT"/>
                <a:cs typeface="Arial MT"/>
              </a:rPr>
              <a:t>Ruta</a:t>
            </a:r>
            <a:endParaRPr sz="2000">
              <a:latin typeface="Arial MT"/>
              <a:cs typeface="Arial MT"/>
            </a:endParaRPr>
          </a:p>
          <a:p>
            <a:pPr marL="65405">
              <a:lnSpc>
                <a:spcPts val="2270"/>
              </a:lnSpc>
            </a:pP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Aprox.</a:t>
            </a: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otros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30">
                <a:solidFill>
                  <a:srgbClr val="6C6E70"/>
                </a:solidFill>
                <a:latin typeface="Arial MT"/>
                <a:cs typeface="Arial MT"/>
              </a:rPr>
              <a:t>24</a:t>
            </a:r>
            <a:r>
              <a:rPr dirty="0" sz="2000" spc="-2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35">
                <a:solidFill>
                  <a:srgbClr val="6C6E70"/>
                </a:solidFill>
                <a:latin typeface="Arial MT"/>
                <a:cs typeface="Arial MT"/>
              </a:rPr>
              <a:t>KM.</a:t>
            </a:r>
            <a:r>
              <a:rPr dirty="0" sz="20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nos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70">
                <a:solidFill>
                  <a:srgbClr val="6C6E70"/>
                </a:solidFill>
                <a:latin typeface="Arial MT"/>
                <a:cs typeface="Arial MT"/>
              </a:rPr>
              <a:t>dan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0">
                <a:solidFill>
                  <a:srgbClr val="33CC66"/>
                </a:solidFill>
                <a:latin typeface="Arial MT"/>
                <a:cs typeface="Arial MT"/>
              </a:rPr>
              <a:t>48</a:t>
            </a:r>
            <a:r>
              <a:rPr dirty="0" sz="2000" spc="-55">
                <a:solidFill>
                  <a:srgbClr val="33CC66"/>
                </a:solidFill>
                <a:latin typeface="Arial MT"/>
                <a:cs typeface="Arial MT"/>
              </a:rPr>
              <a:t> </a:t>
            </a:r>
            <a:r>
              <a:rPr dirty="0" sz="2000" spc="-85">
                <a:solidFill>
                  <a:srgbClr val="33CC66"/>
                </a:solidFill>
                <a:latin typeface="Arial MT"/>
                <a:cs typeface="Arial MT"/>
              </a:rPr>
              <a:t>Km.</a:t>
            </a:r>
            <a:r>
              <a:rPr dirty="0" sz="2000" spc="-50">
                <a:solidFill>
                  <a:srgbClr val="33CC66"/>
                </a:solidFill>
                <a:latin typeface="Arial MT"/>
                <a:cs typeface="Arial MT"/>
              </a:rPr>
              <a:t> 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en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75">
                <a:solidFill>
                  <a:srgbClr val="6C6E70"/>
                </a:solidFill>
                <a:latin typeface="Arial MT"/>
                <a:cs typeface="Arial MT"/>
              </a:rPr>
              <a:t>ocasiones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75">
                <a:solidFill>
                  <a:srgbClr val="6C6E70"/>
                </a:solidFill>
                <a:latin typeface="Arial MT"/>
                <a:cs typeface="Arial MT"/>
              </a:rPr>
              <a:t>halaríamos</a:t>
            </a:r>
            <a:r>
              <a:rPr dirty="0" sz="20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de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90">
                <a:solidFill>
                  <a:srgbClr val="6C6E70"/>
                </a:solidFill>
                <a:latin typeface="Arial MT"/>
                <a:cs typeface="Arial MT"/>
              </a:rPr>
              <a:t>más</a:t>
            </a:r>
            <a:r>
              <a:rPr dirty="0" sz="20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6C6E70"/>
                </a:solidFill>
                <a:latin typeface="Arial MT"/>
                <a:cs typeface="Arial MT"/>
              </a:rPr>
              <a:t>distancia</a:t>
            </a:r>
            <a:endParaRPr sz="2000">
              <a:latin typeface="Arial MT"/>
              <a:cs typeface="Arial MT"/>
            </a:endParaRPr>
          </a:p>
          <a:p>
            <a:pPr marL="7127240">
              <a:lnSpc>
                <a:spcPts val="2335"/>
              </a:lnSpc>
            </a:pPr>
            <a:r>
              <a:rPr dirty="0" sz="2000" spc="-65">
                <a:solidFill>
                  <a:srgbClr val="6C6E70"/>
                </a:solidFill>
                <a:latin typeface="Arial MT"/>
                <a:cs typeface="Arial MT"/>
              </a:rPr>
              <a:t>pero</a:t>
            </a:r>
            <a:r>
              <a:rPr dirty="0" sz="2000" spc="-5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80">
                <a:solidFill>
                  <a:srgbClr val="6C6E70"/>
                </a:solidFill>
                <a:latin typeface="Arial MT"/>
                <a:cs typeface="Arial MT"/>
              </a:rPr>
              <a:t>mínimo</a:t>
            </a:r>
            <a:r>
              <a:rPr dirty="0" sz="20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60">
                <a:solidFill>
                  <a:srgbClr val="6C6E70"/>
                </a:solidFill>
                <a:latin typeface="Arial MT"/>
                <a:cs typeface="Arial MT"/>
              </a:rPr>
              <a:t>48</a:t>
            </a:r>
            <a:r>
              <a:rPr dirty="0" sz="2000" spc="-5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6C6E70"/>
                </a:solidFill>
                <a:latin typeface="Arial MT"/>
                <a:cs typeface="Arial MT"/>
              </a:rPr>
              <a:t>km.</a:t>
            </a:r>
            <a:endParaRPr sz="2000">
              <a:latin typeface="Arial MT"/>
              <a:cs typeface="Arial MT"/>
            </a:endParaRPr>
          </a:p>
          <a:p>
            <a:pPr marL="12700" marR="7143115">
              <a:lnSpc>
                <a:spcPts val="2270"/>
              </a:lnSpc>
              <a:spcBef>
                <a:spcPts val="550"/>
              </a:spcBef>
            </a:pPr>
            <a:r>
              <a:rPr dirty="0" sz="2000">
                <a:solidFill>
                  <a:srgbClr val="0095DA"/>
                </a:solidFill>
                <a:latin typeface="Arial MT"/>
                <a:cs typeface="Arial MT"/>
              </a:rPr>
              <a:t>Rendimiento</a:t>
            </a:r>
            <a:r>
              <a:rPr dirty="0" sz="2000" spc="114">
                <a:solidFill>
                  <a:srgbClr val="0095DA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0095DA"/>
                </a:solidFill>
                <a:latin typeface="Arial MT"/>
                <a:cs typeface="Arial MT"/>
              </a:rPr>
              <a:t>2.8 </a:t>
            </a:r>
            <a:r>
              <a:rPr dirty="0" sz="2000">
                <a:solidFill>
                  <a:srgbClr val="0095DA"/>
                </a:solidFill>
                <a:latin typeface="Arial MT"/>
                <a:cs typeface="Arial MT"/>
              </a:rPr>
              <a:t>Diesel</a:t>
            </a:r>
            <a:r>
              <a:rPr dirty="0" sz="2000" spc="30">
                <a:solidFill>
                  <a:srgbClr val="0095DA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95DA"/>
                </a:solidFill>
                <a:latin typeface="Arial MT"/>
                <a:cs typeface="Arial MT"/>
              </a:rPr>
              <a:t>de</a:t>
            </a:r>
            <a:r>
              <a:rPr dirty="0" sz="2000" spc="35">
                <a:solidFill>
                  <a:srgbClr val="0095DA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95DA"/>
                </a:solidFill>
                <a:latin typeface="Arial MT"/>
                <a:cs typeface="Arial MT"/>
              </a:rPr>
              <a:t>$</a:t>
            </a:r>
            <a:r>
              <a:rPr dirty="0" sz="2000" spc="35">
                <a:solidFill>
                  <a:srgbClr val="0095DA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95DA"/>
                </a:solidFill>
                <a:latin typeface="Arial MT"/>
                <a:cs typeface="Arial MT"/>
              </a:rPr>
              <a:t>26pesos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485273" y="5323370"/>
            <a:ext cx="3573145" cy="723900"/>
          </a:xfrm>
          <a:custGeom>
            <a:avLst/>
            <a:gdLst/>
            <a:ahLst/>
            <a:cxnLst/>
            <a:rect l="l" t="t" r="r" b="b"/>
            <a:pathLst>
              <a:path w="3573145" h="723900">
                <a:moveTo>
                  <a:pt x="3573125" y="0"/>
                </a:moveTo>
                <a:lnTo>
                  <a:pt x="0" y="0"/>
                </a:lnTo>
                <a:lnTo>
                  <a:pt x="0" y="723902"/>
                </a:lnTo>
                <a:lnTo>
                  <a:pt x="3573125" y="723902"/>
                </a:lnTo>
              </a:path>
            </a:pathLst>
          </a:custGeom>
          <a:ln w="71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311" y="427071"/>
            <a:ext cx="1401627" cy="121375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61135" y="1639473"/>
            <a:ext cx="1631314" cy="3644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200" spc="-30" b="1" i="1">
                <a:solidFill>
                  <a:srgbClr val="23A0D6"/>
                </a:solidFill>
                <a:latin typeface="Verdana"/>
                <a:cs typeface="Verdana"/>
              </a:rPr>
              <a:t>Appsendia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638383" y="1211324"/>
            <a:ext cx="4629785" cy="596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750">
                <a:solidFill>
                  <a:srgbClr val="58595B"/>
                </a:solidFill>
                <a:latin typeface="Arial MT"/>
                <a:cs typeface="Arial MT"/>
              </a:rPr>
              <a:t>Realicemos</a:t>
            </a:r>
            <a:r>
              <a:rPr dirty="0" sz="3750" spc="-114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3750">
                <a:solidFill>
                  <a:srgbClr val="58595B"/>
                </a:solidFill>
                <a:latin typeface="Arial MT"/>
                <a:cs typeface="Arial MT"/>
              </a:rPr>
              <a:t>el</a:t>
            </a:r>
            <a:r>
              <a:rPr dirty="0" sz="3750" spc="-114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3750" spc="-10">
                <a:solidFill>
                  <a:srgbClr val="58595B"/>
                </a:solidFill>
                <a:latin typeface="Arial MT"/>
                <a:cs typeface="Arial MT"/>
              </a:rPr>
              <a:t>calculo</a:t>
            </a:r>
            <a:endParaRPr sz="375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095902" y="5503329"/>
            <a:ext cx="422719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00A650"/>
                </a:solidFill>
                <a:latin typeface="Arial MT"/>
                <a:cs typeface="Arial MT"/>
              </a:rPr>
              <a:t>Respuesta:</a:t>
            </a:r>
            <a:r>
              <a:rPr dirty="0" sz="2400" spc="-55">
                <a:solidFill>
                  <a:srgbClr val="00A65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A650"/>
                </a:solidFill>
                <a:latin typeface="Arial MT"/>
                <a:cs typeface="Arial MT"/>
              </a:rPr>
              <a:t>El</a:t>
            </a:r>
            <a:r>
              <a:rPr dirty="0" sz="2400" spc="-55">
                <a:solidFill>
                  <a:srgbClr val="00A65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A650"/>
                </a:solidFill>
                <a:latin typeface="Arial MT"/>
                <a:cs typeface="Arial MT"/>
              </a:rPr>
              <a:t>costo</a:t>
            </a:r>
            <a:r>
              <a:rPr dirty="0" sz="2400" spc="-55">
                <a:solidFill>
                  <a:srgbClr val="00A65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A650"/>
                </a:solidFill>
                <a:latin typeface="Arial MT"/>
                <a:cs typeface="Arial MT"/>
              </a:rPr>
              <a:t>total</a:t>
            </a:r>
            <a:r>
              <a:rPr dirty="0" sz="2400" spc="-55">
                <a:solidFill>
                  <a:srgbClr val="00A65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A650"/>
                </a:solidFill>
                <a:latin typeface="Arial MT"/>
                <a:cs typeface="Arial MT"/>
              </a:rPr>
              <a:t>es</a:t>
            </a:r>
            <a:r>
              <a:rPr dirty="0" sz="2400" spc="-55">
                <a:solidFill>
                  <a:srgbClr val="00A650"/>
                </a:solidFill>
                <a:latin typeface="Arial MT"/>
                <a:cs typeface="Arial MT"/>
              </a:rPr>
              <a:t> </a:t>
            </a:r>
            <a:r>
              <a:rPr dirty="0" sz="2400" spc="-25">
                <a:solidFill>
                  <a:srgbClr val="00A650"/>
                </a:solidFill>
                <a:latin typeface="Arial MT"/>
                <a:cs typeface="Arial MT"/>
              </a:rPr>
              <a:t>de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281056" y="2011247"/>
            <a:ext cx="7651115" cy="3235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3025">
              <a:lnSpc>
                <a:spcPts val="2780"/>
              </a:lnSpc>
              <a:spcBef>
                <a:spcPts val="100"/>
              </a:spcBef>
            </a:pPr>
            <a:r>
              <a:rPr dirty="0" sz="2400">
                <a:solidFill>
                  <a:srgbClr val="58595B"/>
                </a:solidFill>
                <a:latin typeface="Arial MT"/>
                <a:cs typeface="Arial MT"/>
              </a:rPr>
              <a:t>Cálculos</a:t>
            </a:r>
            <a:r>
              <a:rPr dirty="0" sz="2400" spc="-5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58595B"/>
                </a:solidFill>
                <a:latin typeface="Arial MT"/>
                <a:cs typeface="Arial MT"/>
              </a:rPr>
              <a:t>paso</a:t>
            </a:r>
            <a:r>
              <a:rPr dirty="0" sz="2400" spc="-5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58595B"/>
                </a:solidFill>
                <a:latin typeface="Arial MT"/>
                <a:cs typeface="Arial MT"/>
              </a:rPr>
              <a:t>a</a:t>
            </a:r>
            <a:r>
              <a:rPr dirty="0" sz="2400" spc="-5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400" spc="-20">
                <a:solidFill>
                  <a:srgbClr val="58595B"/>
                </a:solidFill>
                <a:latin typeface="Arial MT"/>
                <a:cs typeface="Arial MT"/>
              </a:rPr>
              <a:t>paso</a:t>
            </a:r>
            <a:endParaRPr sz="2400">
              <a:latin typeface="Arial MT"/>
              <a:cs typeface="Arial MT"/>
            </a:endParaRPr>
          </a:p>
          <a:p>
            <a:pPr marL="410845" marR="1454785" indent="-337820">
              <a:lnSpc>
                <a:spcPts val="2680"/>
              </a:lnSpc>
              <a:spcBef>
                <a:spcPts val="155"/>
              </a:spcBef>
              <a:buAutoNum type="arabicPeriod"/>
              <a:tabLst>
                <a:tab pos="412115" algn="l"/>
                <a:tab pos="2376805" algn="l"/>
              </a:tabLst>
            </a:pP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Calcular</a:t>
            </a:r>
            <a:r>
              <a:rPr dirty="0" sz="2400" spc="-7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litros</a:t>
            </a:r>
            <a:r>
              <a:rPr dirty="0" sz="2400" spc="-7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de</a:t>
            </a:r>
            <a:r>
              <a:rPr dirty="0" sz="2400" spc="-7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combustible</a:t>
            </a:r>
            <a:r>
              <a:rPr dirty="0" sz="2400" spc="-7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808285"/>
                </a:solidFill>
                <a:latin typeface="Arial MT"/>
                <a:cs typeface="Arial MT"/>
              </a:rPr>
              <a:t>consumidos: 	Rendimiento: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	2.8</a:t>
            </a:r>
            <a:r>
              <a:rPr dirty="0" sz="2400" spc="-3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808285"/>
                </a:solidFill>
                <a:latin typeface="Arial MT"/>
                <a:cs typeface="Arial MT"/>
              </a:rPr>
              <a:t>\L/km</a:t>
            </a:r>
            <a:endParaRPr sz="2400">
              <a:latin typeface="Arial MT"/>
              <a:cs typeface="Arial MT"/>
            </a:endParaRPr>
          </a:p>
          <a:p>
            <a:pPr marL="412115">
              <a:lnSpc>
                <a:spcPts val="2525"/>
              </a:lnSpc>
              <a:tabLst>
                <a:tab pos="1919605" algn="l"/>
              </a:tabLst>
            </a:pPr>
            <a:r>
              <a:rPr dirty="0" sz="2400" spc="-10">
                <a:solidFill>
                  <a:srgbClr val="808285"/>
                </a:solidFill>
                <a:latin typeface="Arial MT"/>
                <a:cs typeface="Arial MT"/>
              </a:rPr>
              <a:t>Distancia: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	48</a:t>
            </a:r>
            <a:r>
              <a:rPr dirty="0" sz="2400" spc="-3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 spc="-25">
                <a:solidFill>
                  <a:srgbClr val="808285"/>
                </a:solidFill>
                <a:latin typeface="Arial MT"/>
                <a:cs typeface="Arial MT"/>
              </a:rPr>
              <a:t>km</a:t>
            </a:r>
            <a:endParaRPr sz="2400">
              <a:latin typeface="Arial MT"/>
              <a:cs typeface="Arial MT"/>
            </a:endParaRPr>
          </a:p>
          <a:p>
            <a:pPr marL="412115">
              <a:lnSpc>
                <a:spcPts val="2780"/>
              </a:lnSpc>
              <a:tabLst>
                <a:tab pos="1851660" algn="l"/>
              </a:tabLst>
            </a:pPr>
            <a:r>
              <a:rPr dirty="0" sz="2400" spc="-10">
                <a:solidFill>
                  <a:srgbClr val="808285"/>
                </a:solidFill>
                <a:latin typeface="Arial MT"/>
                <a:cs typeface="Arial MT"/>
              </a:rPr>
              <a:t>Cálculo: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	48</a:t>
            </a:r>
            <a:r>
              <a:rPr dirty="0" sz="2400" spc="-5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km</a:t>
            </a:r>
            <a:r>
              <a:rPr dirty="0" sz="2400" spc="-4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entre</a:t>
            </a:r>
            <a:r>
              <a:rPr dirty="0" sz="2400" spc="-4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2.8</a:t>
            </a:r>
            <a:r>
              <a:rPr dirty="0" sz="2400" spc="-4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de</a:t>
            </a:r>
            <a:r>
              <a:rPr dirty="0" sz="2400" spc="-5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Rendimiento</a:t>
            </a:r>
            <a:r>
              <a:rPr dirty="0" sz="2400" spc="-4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=</a:t>
            </a:r>
            <a:r>
              <a:rPr dirty="0" sz="2400" spc="-4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17.14</a:t>
            </a:r>
            <a:r>
              <a:rPr dirty="0" sz="2400" spc="-4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 spc="-25">
                <a:solidFill>
                  <a:srgbClr val="808285"/>
                </a:solidFill>
                <a:latin typeface="Arial MT"/>
                <a:cs typeface="Arial MT"/>
              </a:rPr>
              <a:t>L.</a:t>
            </a:r>
            <a:endParaRPr sz="2400">
              <a:latin typeface="Arial MT"/>
              <a:cs typeface="Arial MT"/>
            </a:endParaRPr>
          </a:p>
          <a:p>
            <a:pPr marL="335280" marR="3580129" indent="-323215">
              <a:lnSpc>
                <a:spcPct val="91700"/>
              </a:lnSpc>
              <a:spcBef>
                <a:spcPts val="1095"/>
              </a:spcBef>
              <a:buAutoNum type="arabicPeriod" startAt="2"/>
              <a:tabLst>
                <a:tab pos="335280" algn="l"/>
                <a:tab pos="349885" algn="l"/>
              </a:tabLst>
            </a:pPr>
            <a:r>
              <a:rPr dirty="0" sz="2400">
                <a:solidFill>
                  <a:srgbClr val="58595B"/>
                </a:solidFill>
                <a:latin typeface="Arial MT"/>
                <a:cs typeface="Arial MT"/>
              </a:rPr>
              <a:t>	Calcular</a:t>
            </a:r>
            <a:r>
              <a:rPr dirty="0" sz="2400" spc="-5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58595B"/>
                </a:solidFill>
                <a:latin typeface="Arial MT"/>
                <a:cs typeface="Arial MT"/>
              </a:rPr>
              <a:t>el</a:t>
            </a:r>
            <a:r>
              <a:rPr dirty="0" sz="2400" spc="-5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58595B"/>
                </a:solidFill>
                <a:latin typeface="Arial MT"/>
                <a:cs typeface="Arial MT"/>
              </a:rPr>
              <a:t>costo</a:t>
            </a:r>
            <a:r>
              <a:rPr dirty="0" sz="2400" spc="-5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58595B"/>
                </a:solidFill>
                <a:latin typeface="Arial MT"/>
                <a:cs typeface="Arial MT"/>
              </a:rPr>
              <a:t>total: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Litros</a:t>
            </a:r>
            <a:r>
              <a:rPr dirty="0" sz="2400" spc="-8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consumidos:</a:t>
            </a:r>
            <a:r>
              <a:rPr dirty="0" sz="2400" spc="-8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17.14</a:t>
            </a:r>
            <a:r>
              <a:rPr dirty="0" sz="2400" spc="-8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 spc="-25">
                <a:solidFill>
                  <a:srgbClr val="808285"/>
                </a:solidFill>
                <a:latin typeface="Arial MT"/>
                <a:cs typeface="Arial MT"/>
              </a:rPr>
              <a:t>L.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Precio</a:t>
            </a:r>
            <a:r>
              <a:rPr dirty="0" sz="2400" spc="-4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por</a:t>
            </a:r>
            <a:r>
              <a:rPr dirty="0" sz="2400" spc="-4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litro:</a:t>
            </a:r>
            <a:r>
              <a:rPr dirty="0" sz="2400" spc="-4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$</a:t>
            </a:r>
            <a:r>
              <a:rPr dirty="0" sz="2400" spc="-4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808285"/>
                </a:solidFill>
                <a:latin typeface="Arial MT"/>
                <a:cs typeface="Arial MT"/>
              </a:rPr>
              <a:t>26.27</a:t>
            </a:r>
            <a:endParaRPr sz="2400">
              <a:latin typeface="Arial MT"/>
              <a:cs typeface="Arial MT"/>
            </a:endParaRPr>
          </a:p>
          <a:p>
            <a:pPr marL="319405">
              <a:lnSpc>
                <a:spcPts val="2660"/>
              </a:lnSpc>
              <a:tabLst>
                <a:tab pos="1590040" algn="l"/>
              </a:tabLst>
            </a:pPr>
            <a:r>
              <a:rPr dirty="0" sz="2400" spc="-10">
                <a:solidFill>
                  <a:srgbClr val="808285"/>
                </a:solidFill>
                <a:latin typeface="Arial MT"/>
                <a:cs typeface="Arial MT"/>
              </a:rPr>
              <a:t>Cálculo: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	17.14</a:t>
            </a:r>
            <a:r>
              <a:rPr dirty="0" sz="2400" spc="-3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L</a:t>
            </a:r>
            <a:r>
              <a:rPr dirty="0" sz="2400" spc="-3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x</a:t>
            </a:r>
            <a:r>
              <a:rPr dirty="0" sz="2400" spc="-3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$</a:t>
            </a:r>
            <a:r>
              <a:rPr dirty="0" sz="2400" spc="-3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26.27</a:t>
            </a:r>
            <a:r>
              <a:rPr dirty="0" sz="2400" spc="-3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808285"/>
                </a:solidFill>
                <a:latin typeface="Arial MT"/>
                <a:cs typeface="Arial MT"/>
              </a:rPr>
              <a:t>pesos/L</a:t>
            </a:r>
            <a:r>
              <a:rPr dirty="0" sz="2400" spc="-114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=</a:t>
            </a:r>
            <a:r>
              <a:rPr dirty="0" sz="2400" spc="-3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$450.26</a:t>
            </a:r>
            <a:r>
              <a:rPr dirty="0" sz="2400" spc="-3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808285"/>
                </a:solidFill>
                <a:latin typeface="Arial MT"/>
                <a:cs typeface="Arial MT"/>
              </a:rPr>
              <a:t>pesos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9103812" y="4660815"/>
            <a:ext cx="614680" cy="607695"/>
            <a:chOff x="9103812" y="4660815"/>
            <a:chExt cx="614680" cy="607695"/>
          </a:xfrm>
        </p:grpSpPr>
        <p:sp>
          <p:nvSpPr>
            <p:cNvPr id="9" name="object 9" descr=""/>
            <p:cNvSpPr/>
            <p:nvPr/>
          </p:nvSpPr>
          <p:spPr>
            <a:xfrm>
              <a:off x="9107412" y="4664415"/>
              <a:ext cx="607695" cy="600710"/>
            </a:xfrm>
            <a:custGeom>
              <a:avLst/>
              <a:gdLst/>
              <a:ahLst/>
              <a:cxnLst/>
              <a:rect l="l" t="t" r="r" b="b"/>
              <a:pathLst>
                <a:path w="607695" h="600710">
                  <a:moveTo>
                    <a:pt x="303610" y="0"/>
                  </a:moveTo>
                  <a:lnTo>
                    <a:pt x="254362" y="3929"/>
                  </a:lnTo>
                  <a:lnTo>
                    <a:pt x="207645" y="15305"/>
                  </a:lnTo>
                  <a:lnTo>
                    <a:pt x="164083" y="33509"/>
                  </a:lnTo>
                  <a:lnTo>
                    <a:pt x="124301" y="57924"/>
                  </a:lnTo>
                  <a:lnTo>
                    <a:pt x="88924" y="87931"/>
                  </a:lnTo>
                  <a:lnTo>
                    <a:pt x="58578" y="122912"/>
                  </a:lnTo>
                  <a:lnTo>
                    <a:pt x="33888" y="162249"/>
                  </a:lnTo>
                  <a:lnTo>
                    <a:pt x="15478" y="205324"/>
                  </a:lnTo>
                  <a:lnTo>
                    <a:pt x="3973" y="251519"/>
                  </a:lnTo>
                  <a:lnTo>
                    <a:pt x="0" y="300215"/>
                  </a:lnTo>
                  <a:lnTo>
                    <a:pt x="3973" y="348910"/>
                  </a:lnTo>
                  <a:lnTo>
                    <a:pt x="15478" y="395105"/>
                  </a:lnTo>
                  <a:lnTo>
                    <a:pt x="33888" y="438179"/>
                  </a:lnTo>
                  <a:lnTo>
                    <a:pt x="58578" y="477516"/>
                  </a:lnTo>
                  <a:lnTo>
                    <a:pt x="88924" y="512497"/>
                  </a:lnTo>
                  <a:lnTo>
                    <a:pt x="124301" y="542504"/>
                  </a:lnTo>
                  <a:lnTo>
                    <a:pt x="164083" y="566919"/>
                  </a:lnTo>
                  <a:lnTo>
                    <a:pt x="207645" y="585123"/>
                  </a:lnTo>
                  <a:lnTo>
                    <a:pt x="254362" y="596499"/>
                  </a:lnTo>
                  <a:lnTo>
                    <a:pt x="303610" y="600429"/>
                  </a:lnTo>
                  <a:lnTo>
                    <a:pt x="352857" y="596499"/>
                  </a:lnTo>
                  <a:lnTo>
                    <a:pt x="399574" y="585123"/>
                  </a:lnTo>
                  <a:lnTo>
                    <a:pt x="443136" y="566919"/>
                  </a:lnTo>
                  <a:lnTo>
                    <a:pt x="482918" y="542504"/>
                  </a:lnTo>
                  <a:lnTo>
                    <a:pt x="518295" y="512497"/>
                  </a:lnTo>
                  <a:lnTo>
                    <a:pt x="548641" y="477516"/>
                  </a:lnTo>
                  <a:lnTo>
                    <a:pt x="573331" y="438179"/>
                  </a:lnTo>
                  <a:lnTo>
                    <a:pt x="591741" y="395105"/>
                  </a:lnTo>
                  <a:lnTo>
                    <a:pt x="603246" y="348910"/>
                  </a:lnTo>
                  <a:lnTo>
                    <a:pt x="607220" y="300215"/>
                  </a:lnTo>
                  <a:lnTo>
                    <a:pt x="603246" y="251519"/>
                  </a:lnTo>
                  <a:lnTo>
                    <a:pt x="591741" y="205324"/>
                  </a:lnTo>
                  <a:lnTo>
                    <a:pt x="573331" y="162249"/>
                  </a:lnTo>
                  <a:lnTo>
                    <a:pt x="548641" y="122912"/>
                  </a:lnTo>
                  <a:lnTo>
                    <a:pt x="518295" y="87931"/>
                  </a:lnTo>
                  <a:lnTo>
                    <a:pt x="482918" y="57924"/>
                  </a:lnTo>
                  <a:lnTo>
                    <a:pt x="443136" y="33509"/>
                  </a:lnTo>
                  <a:lnTo>
                    <a:pt x="399574" y="15305"/>
                  </a:lnTo>
                  <a:lnTo>
                    <a:pt x="352857" y="3929"/>
                  </a:lnTo>
                  <a:lnTo>
                    <a:pt x="303610" y="0"/>
                  </a:lnTo>
                  <a:close/>
                </a:path>
              </a:pathLst>
            </a:custGeom>
            <a:solidFill>
              <a:srgbClr val="FFF2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9107412" y="4664415"/>
              <a:ext cx="607695" cy="600710"/>
            </a:xfrm>
            <a:custGeom>
              <a:avLst/>
              <a:gdLst/>
              <a:ahLst/>
              <a:cxnLst/>
              <a:rect l="l" t="t" r="r" b="b"/>
              <a:pathLst>
                <a:path w="607695" h="600710">
                  <a:moveTo>
                    <a:pt x="303610" y="0"/>
                  </a:moveTo>
                  <a:lnTo>
                    <a:pt x="352857" y="3929"/>
                  </a:lnTo>
                  <a:lnTo>
                    <a:pt x="399574" y="15305"/>
                  </a:lnTo>
                  <a:lnTo>
                    <a:pt x="443136" y="33509"/>
                  </a:lnTo>
                  <a:lnTo>
                    <a:pt x="482918" y="57924"/>
                  </a:lnTo>
                  <a:lnTo>
                    <a:pt x="518295" y="87931"/>
                  </a:lnTo>
                  <a:lnTo>
                    <a:pt x="548641" y="122912"/>
                  </a:lnTo>
                  <a:lnTo>
                    <a:pt x="573331" y="162249"/>
                  </a:lnTo>
                  <a:lnTo>
                    <a:pt x="591741" y="205324"/>
                  </a:lnTo>
                  <a:lnTo>
                    <a:pt x="603246" y="251519"/>
                  </a:lnTo>
                  <a:lnTo>
                    <a:pt x="607220" y="300215"/>
                  </a:lnTo>
                  <a:lnTo>
                    <a:pt x="603246" y="348910"/>
                  </a:lnTo>
                  <a:lnTo>
                    <a:pt x="591741" y="395105"/>
                  </a:lnTo>
                  <a:lnTo>
                    <a:pt x="573331" y="438179"/>
                  </a:lnTo>
                  <a:lnTo>
                    <a:pt x="548641" y="477516"/>
                  </a:lnTo>
                  <a:lnTo>
                    <a:pt x="518295" y="512497"/>
                  </a:lnTo>
                  <a:lnTo>
                    <a:pt x="482918" y="542504"/>
                  </a:lnTo>
                  <a:lnTo>
                    <a:pt x="443136" y="566919"/>
                  </a:lnTo>
                  <a:lnTo>
                    <a:pt x="399574" y="585123"/>
                  </a:lnTo>
                  <a:lnTo>
                    <a:pt x="352857" y="596499"/>
                  </a:lnTo>
                  <a:lnTo>
                    <a:pt x="303610" y="600429"/>
                  </a:lnTo>
                  <a:lnTo>
                    <a:pt x="254362" y="596499"/>
                  </a:lnTo>
                  <a:lnTo>
                    <a:pt x="207645" y="585123"/>
                  </a:lnTo>
                  <a:lnTo>
                    <a:pt x="164083" y="566919"/>
                  </a:lnTo>
                  <a:lnTo>
                    <a:pt x="124301" y="542504"/>
                  </a:lnTo>
                  <a:lnTo>
                    <a:pt x="88924" y="512497"/>
                  </a:lnTo>
                  <a:lnTo>
                    <a:pt x="58578" y="477516"/>
                  </a:lnTo>
                  <a:lnTo>
                    <a:pt x="33888" y="438179"/>
                  </a:lnTo>
                  <a:lnTo>
                    <a:pt x="15478" y="395105"/>
                  </a:lnTo>
                  <a:lnTo>
                    <a:pt x="3973" y="348910"/>
                  </a:lnTo>
                  <a:lnTo>
                    <a:pt x="0" y="300215"/>
                  </a:lnTo>
                  <a:lnTo>
                    <a:pt x="3973" y="251519"/>
                  </a:lnTo>
                  <a:lnTo>
                    <a:pt x="15478" y="205324"/>
                  </a:lnTo>
                  <a:lnTo>
                    <a:pt x="33888" y="162249"/>
                  </a:lnTo>
                  <a:lnTo>
                    <a:pt x="58578" y="122912"/>
                  </a:lnTo>
                  <a:lnTo>
                    <a:pt x="88924" y="87931"/>
                  </a:lnTo>
                  <a:lnTo>
                    <a:pt x="124301" y="57924"/>
                  </a:lnTo>
                  <a:lnTo>
                    <a:pt x="164083" y="33509"/>
                  </a:lnTo>
                  <a:lnTo>
                    <a:pt x="207645" y="15305"/>
                  </a:lnTo>
                  <a:lnTo>
                    <a:pt x="254362" y="3929"/>
                  </a:lnTo>
                  <a:lnTo>
                    <a:pt x="303610" y="0"/>
                  </a:lnTo>
                  <a:close/>
                </a:path>
              </a:pathLst>
            </a:custGeom>
            <a:ln w="7199">
              <a:solidFill>
                <a:srgbClr val="FFF2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9066706" y="398131"/>
            <a:ext cx="705485" cy="4702810"/>
          </a:xfrm>
          <a:prstGeom prst="rect">
            <a:avLst/>
          </a:prstGeom>
        </p:spPr>
        <p:txBody>
          <a:bodyPr wrap="square" lIns="0" tIns="3492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3900">
                <a:solidFill>
                  <a:srgbClr val="FF0000"/>
                </a:solidFill>
                <a:latin typeface="Arial MT"/>
                <a:cs typeface="Arial MT"/>
              </a:rPr>
              <a:t>1</a:t>
            </a:r>
            <a:r>
              <a:rPr dirty="0" sz="3900" spc="-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900">
                <a:solidFill>
                  <a:srgbClr val="FF0000"/>
                </a:solidFill>
                <a:latin typeface="Arial MT"/>
                <a:cs typeface="Arial MT"/>
              </a:rPr>
              <a:t>Solo</a:t>
            </a:r>
            <a:r>
              <a:rPr dirty="0" sz="3900" spc="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900">
                <a:solidFill>
                  <a:srgbClr val="FF0000"/>
                </a:solidFill>
                <a:latin typeface="Arial MT"/>
                <a:cs typeface="Arial MT"/>
              </a:rPr>
              <a:t>Desvio</a:t>
            </a:r>
            <a:r>
              <a:rPr dirty="0" sz="3900" spc="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900" spc="-10">
                <a:solidFill>
                  <a:srgbClr val="FF0000"/>
                </a:solidFill>
                <a:latin typeface="Arial MT"/>
                <a:cs typeface="Arial MT"/>
              </a:rPr>
              <a:t>cuesta</a:t>
            </a:r>
            <a:endParaRPr sz="3900">
              <a:latin typeface="Arial MT"/>
              <a:cs typeface="Arial MT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65981" y="634347"/>
            <a:ext cx="1477565" cy="1532289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640133" y="508160"/>
            <a:ext cx="4622165" cy="480059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651635" algn="l"/>
              </a:tabLst>
            </a:pPr>
            <a:r>
              <a:rPr dirty="0" sz="2950" spc="-10" i="0">
                <a:solidFill>
                  <a:srgbClr val="0095DA"/>
                </a:solidFill>
                <a:latin typeface="Arial"/>
                <a:cs typeface="Arial"/>
              </a:rPr>
              <a:t>Análisis</a:t>
            </a:r>
            <a:r>
              <a:rPr dirty="0" sz="2950" i="0">
                <a:solidFill>
                  <a:srgbClr val="0095DA"/>
                </a:solidFill>
                <a:latin typeface="Arial"/>
                <a:cs typeface="Arial"/>
              </a:rPr>
              <a:t>	</a:t>
            </a:r>
            <a:r>
              <a:rPr dirty="0" sz="2400" spc="55" i="0">
                <a:solidFill>
                  <a:srgbClr val="000000"/>
                </a:solidFill>
                <a:latin typeface="Arial"/>
                <a:cs typeface="Arial"/>
              </a:rPr>
              <a:t>COSTOS</a:t>
            </a:r>
            <a:r>
              <a:rPr dirty="0" sz="2400" spc="9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400" spc="-10" i="0">
                <a:solidFill>
                  <a:srgbClr val="000000"/>
                </a:solidFill>
                <a:latin typeface="Arial"/>
                <a:cs typeface="Arial"/>
              </a:rPr>
              <a:t>OCULTOS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481674" y="5319770"/>
            <a:ext cx="3576954" cy="731520"/>
          </a:xfrm>
          <a:prstGeom prst="rect">
            <a:avLst/>
          </a:prstGeom>
          <a:solidFill>
            <a:srgbClr val="000000"/>
          </a:solidFill>
        </p:spPr>
        <p:txBody>
          <a:bodyPr wrap="square" lIns="0" tIns="148590" rIns="0" bIns="0" rtlCol="0" vert="horz">
            <a:spAutoFit/>
          </a:bodyPr>
          <a:lstStyle/>
          <a:p>
            <a:pPr marL="156845">
              <a:lnSpc>
                <a:spcPct val="100000"/>
              </a:lnSpc>
              <a:spcBef>
                <a:spcPts val="1170"/>
              </a:spcBef>
            </a:pPr>
            <a:r>
              <a:rPr dirty="0" sz="2950" spc="505" i="1">
                <a:solidFill>
                  <a:srgbClr val="00FF00"/>
                </a:solidFill>
                <a:latin typeface="Arial"/>
                <a:cs typeface="Arial"/>
              </a:rPr>
              <a:t>$</a:t>
            </a:r>
            <a:r>
              <a:rPr dirty="0" sz="2950" spc="130" i="1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dirty="0" sz="2950" spc="300" i="1">
                <a:solidFill>
                  <a:srgbClr val="00FF00"/>
                </a:solidFill>
                <a:latin typeface="Arial"/>
                <a:cs typeface="Arial"/>
              </a:rPr>
              <a:t>450.26</a:t>
            </a:r>
            <a:r>
              <a:rPr dirty="0" sz="2950" spc="135" i="1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dirty="0" sz="2950" spc="145" i="1">
                <a:solidFill>
                  <a:srgbClr val="00FF00"/>
                </a:solidFill>
                <a:latin typeface="Arial"/>
                <a:cs typeface="Arial"/>
              </a:rPr>
              <a:t>pesos.</a:t>
            </a:r>
            <a:endParaRPr sz="2950">
              <a:latin typeface="Arial"/>
              <a:cs typeface="Arial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6990" y="6413939"/>
            <a:ext cx="6850818" cy="961139"/>
          </a:xfrm>
          <a:prstGeom prst="rect">
            <a:avLst/>
          </a:prstGeom>
        </p:spPr>
      </p:pic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286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80"/>
              </a:spcBef>
            </a:pPr>
            <a:r>
              <a:rPr dirty="0"/>
              <a:t>TEL.</a:t>
            </a:r>
            <a:r>
              <a:rPr dirty="0" spc="30"/>
              <a:t> </a:t>
            </a:r>
            <a:r>
              <a:rPr dirty="0"/>
              <a:t>811</a:t>
            </a:r>
            <a:r>
              <a:rPr dirty="0" spc="35"/>
              <a:t> </a:t>
            </a:r>
            <a:r>
              <a:rPr dirty="0"/>
              <a:t>237</a:t>
            </a:r>
            <a:r>
              <a:rPr dirty="0" spc="30"/>
              <a:t> </a:t>
            </a:r>
            <a:r>
              <a:rPr dirty="0"/>
              <a:t>13</a:t>
            </a:r>
            <a:r>
              <a:rPr dirty="0" spc="35"/>
              <a:t> </a:t>
            </a:r>
            <a:r>
              <a:rPr dirty="0" spc="-25"/>
              <a:t>97</a:t>
            </a: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2300" spc="-55" b="1" i="1">
                <a:latin typeface="Verdana"/>
                <a:cs typeface="Verdana"/>
              </a:rPr>
              <a:t>Appsendia.com</a:t>
            </a:r>
            <a:endParaRPr sz="2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311" y="427071"/>
            <a:ext cx="1401627" cy="121375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61135" y="1639473"/>
            <a:ext cx="1631314" cy="3644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200" spc="-30" b="1" i="1">
                <a:solidFill>
                  <a:srgbClr val="23A0D6"/>
                </a:solidFill>
                <a:latin typeface="Verdana"/>
                <a:cs typeface="Verdana"/>
              </a:rPr>
              <a:t>Appsendia</a:t>
            </a:r>
            <a:endParaRPr sz="2200">
              <a:latin typeface="Verdana"/>
              <a:cs typeface="Verdan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188475" y="2004134"/>
            <a:ext cx="1935480" cy="1849755"/>
            <a:chOff x="2188475" y="2004134"/>
            <a:chExt cx="1935480" cy="1849755"/>
          </a:xfrm>
        </p:grpSpPr>
        <p:sp>
          <p:nvSpPr>
            <p:cNvPr id="5" name="object 5" descr=""/>
            <p:cNvSpPr/>
            <p:nvPr/>
          </p:nvSpPr>
          <p:spPr>
            <a:xfrm>
              <a:off x="2188475" y="2004134"/>
              <a:ext cx="1935480" cy="1849755"/>
            </a:xfrm>
            <a:custGeom>
              <a:avLst/>
              <a:gdLst/>
              <a:ahLst/>
              <a:cxnLst/>
              <a:rect l="l" t="t" r="r" b="b"/>
              <a:pathLst>
                <a:path w="1935479" h="1849754">
                  <a:moveTo>
                    <a:pt x="967717" y="0"/>
                  </a:moveTo>
                  <a:lnTo>
                    <a:pt x="917918" y="1203"/>
                  </a:lnTo>
                  <a:lnTo>
                    <a:pt x="868773" y="4773"/>
                  </a:lnTo>
                  <a:lnTo>
                    <a:pt x="820343" y="10653"/>
                  </a:lnTo>
                  <a:lnTo>
                    <a:pt x="772688" y="18784"/>
                  </a:lnTo>
                  <a:lnTo>
                    <a:pt x="725869" y="29108"/>
                  </a:lnTo>
                  <a:lnTo>
                    <a:pt x="679947" y="41568"/>
                  </a:lnTo>
                  <a:lnTo>
                    <a:pt x="634983" y="56104"/>
                  </a:lnTo>
                  <a:lnTo>
                    <a:pt x="591037" y="72659"/>
                  </a:lnTo>
                  <a:lnTo>
                    <a:pt x="548171" y="91175"/>
                  </a:lnTo>
                  <a:lnTo>
                    <a:pt x="506445" y="111593"/>
                  </a:lnTo>
                  <a:lnTo>
                    <a:pt x="465920" y="133857"/>
                  </a:lnTo>
                  <a:lnTo>
                    <a:pt x="426656" y="157906"/>
                  </a:lnTo>
                  <a:lnTo>
                    <a:pt x="388716" y="183684"/>
                  </a:lnTo>
                  <a:lnTo>
                    <a:pt x="352158" y="211133"/>
                  </a:lnTo>
                  <a:lnTo>
                    <a:pt x="317045" y="240193"/>
                  </a:lnTo>
                  <a:lnTo>
                    <a:pt x="283437" y="270808"/>
                  </a:lnTo>
                  <a:lnTo>
                    <a:pt x="251394" y="302919"/>
                  </a:lnTo>
                  <a:lnTo>
                    <a:pt x="220979" y="336467"/>
                  </a:lnTo>
                  <a:lnTo>
                    <a:pt x="192250" y="371396"/>
                  </a:lnTo>
                  <a:lnTo>
                    <a:pt x="165270" y="407646"/>
                  </a:lnTo>
                  <a:lnTo>
                    <a:pt x="140099" y="445160"/>
                  </a:lnTo>
                  <a:lnTo>
                    <a:pt x="116797" y="483879"/>
                  </a:lnTo>
                  <a:lnTo>
                    <a:pt x="95427" y="523746"/>
                  </a:lnTo>
                  <a:lnTo>
                    <a:pt x="76047" y="564702"/>
                  </a:lnTo>
                  <a:lnTo>
                    <a:pt x="58720" y="606690"/>
                  </a:lnTo>
                  <a:lnTo>
                    <a:pt x="43506" y="649650"/>
                  </a:lnTo>
                  <a:lnTo>
                    <a:pt x="30466" y="693526"/>
                  </a:lnTo>
                  <a:lnTo>
                    <a:pt x="19660" y="738259"/>
                  </a:lnTo>
                  <a:lnTo>
                    <a:pt x="11150" y="783790"/>
                  </a:lnTo>
                  <a:lnTo>
                    <a:pt x="4996" y="830063"/>
                  </a:lnTo>
                  <a:lnTo>
                    <a:pt x="1259" y="877018"/>
                  </a:lnTo>
                  <a:lnTo>
                    <a:pt x="0" y="924598"/>
                  </a:lnTo>
                  <a:lnTo>
                    <a:pt x="1259" y="972177"/>
                  </a:lnTo>
                  <a:lnTo>
                    <a:pt x="4996" y="1019132"/>
                  </a:lnTo>
                  <a:lnTo>
                    <a:pt x="11150" y="1065405"/>
                  </a:lnTo>
                  <a:lnTo>
                    <a:pt x="19660" y="1110936"/>
                  </a:lnTo>
                  <a:lnTo>
                    <a:pt x="30466" y="1155669"/>
                  </a:lnTo>
                  <a:lnTo>
                    <a:pt x="43506" y="1199545"/>
                  </a:lnTo>
                  <a:lnTo>
                    <a:pt x="58720" y="1242506"/>
                  </a:lnTo>
                  <a:lnTo>
                    <a:pt x="76047" y="1284493"/>
                  </a:lnTo>
                  <a:lnTo>
                    <a:pt x="95427" y="1325449"/>
                  </a:lnTo>
                  <a:lnTo>
                    <a:pt x="116797" y="1365316"/>
                  </a:lnTo>
                  <a:lnTo>
                    <a:pt x="140099" y="1404036"/>
                  </a:lnTo>
                  <a:lnTo>
                    <a:pt x="165270" y="1441550"/>
                  </a:lnTo>
                  <a:lnTo>
                    <a:pt x="192250" y="1477800"/>
                  </a:lnTo>
                  <a:lnTo>
                    <a:pt x="220979" y="1512728"/>
                  </a:lnTo>
                  <a:lnTo>
                    <a:pt x="251394" y="1546277"/>
                  </a:lnTo>
                  <a:lnTo>
                    <a:pt x="283437" y="1578388"/>
                  </a:lnTo>
                  <a:lnTo>
                    <a:pt x="317045" y="1609003"/>
                  </a:lnTo>
                  <a:lnTo>
                    <a:pt x="352158" y="1638063"/>
                  </a:lnTo>
                  <a:lnTo>
                    <a:pt x="388716" y="1665512"/>
                  </a:lnTo>
                  <a:lnTo>
                    <a:pt x="426656" y="1691290"/>
                  </a:lnTo>
                  <a:lnTo>
                    <a:pt x="465920" y="1715339"/>
                  </a:lnTo>
                  <a:lnTo>
                    <a:pt x="506445" y="1737603"/>
                  </a:lnTo>
                  <a:lnTo>
                    <a:pt x="548171" y="1758021"/>
                  </a:lnTo>
                  <a:lnTo>
                    <a:pt x="591037" y="1776537"/>
                  </a:lnTo>
                  <a:lnTo>
                    <a:pt x="634983" y="1793092"/>
                  </a:lnTo>
                  <a:lnTo>
                    <a:pt x="679947" y="1807629"/>
                  </a:lnTo>
                  <a:lnTo>
                    <a:pt x="725869" y="1820088"/>
                  </a:lnTo>
                  <a:lnTo>
                    <a:pt x="772688" y="1830412"/>
                  </a:lnTo>
                  <a:lnTo>
                    <a:pt x="820343" y="1838543"/>
                  </a:lnTo>
                  <a:lnTo>
                    <a:pt x="868773" y="1844423"/>
                  </a:lnTo>
                  <a:lnTo>
                    <a:pt x="917918" y="1847994"/>
                  </a:lnTo>
                  <a:lnTo>
                    <a:pt x="967717" y="1849197"/>
                  </a:lnTo>
                  <a:lnTo>
                    <a:pt x="1017515" y="1847994"/>
                  </a:lnTo>
                  <a:lnTo>
                    <a:pt x="1066659" y="1844423"/>
                  </a:lnTo>
                  <a:lnTo>
                    <a:pt x="1115089" y="1838543"/>
                  </a:lnTo>
                  <a:lnTo>
                    <a:pt x="1162744" y="1830412"/>
                  </a:lnTo>
                  <a:lnTo>
                    <a:pt x="1209563" y="1820088"/>
                  </a:lnTo>
                  <a:lnTo>
                    <a:pt x="1255485" y="1807629"/>
                  </a:lnTo>
                  <a:lnTo>
                    <a:pt x="1300449" y="1793092"/>
                  </a:lnTo>
                  <a:lnTo>
                    <a:pt x="1344394" y="1776537"/>
                  </a:lnTo>
                  <a:lnTo>
                    <a:pt x="1387260" y="1758021"/>
                  </a:lnTo>
                  <a:lnTo>
                    <a:pt x="1428986" y="1737603"/>
                  </a:lnTo>
                  <a:lnTo>
                    <a:pt x="1469511" y="1715339"/>
                  </a:lnTo>
                  <a:lnTo>
                    <a:pt x="1508774" y="1691290"/>
                  </a:lnTo>
                  <a:lnTo>
                    <a:pt x="1546715" y="1665512"/>
                  </a:lnTo>
                  <a:lnTo>
                    <a:pt x="1583272" y="1638063"/>
                  </a:lnTo>
                  <a:lnTo>
                    <a:pt x="1618386" y="1609003"/>
                  </a:lnTo>
                  <a:lnTo>
                    <a:pt x="1651994" y="1578388"/>
                  </a:lnTo>
                  <a:lnTo>
                    <a:pt x="1684036" y="1546277"/>
                  </a:lnTo>
                  <a:lnTo>
                    <a:pt x="1714452" y="1512728"/>
                  </a:lnTo>
                  <a:lnTo>
                    <a:pt x="1743181" y="1477800"/>
                  </a:lnTo>
                  <a:lnTo>
                    <a:pt x="1770161" y="1441550"/>
                  </a:lnTo>
                  <a:lnTo>
                    <a:pt x="1795332" y="1404036"/>
                  </a:lnTo>
                  <a:lnTo>
                    <a:pt x="1818634" y="1365316"/>
                  </a:lnTo>
                  <a:lnTo>
                    <a:pt x="1840005" y="1325449"/>
                  </a:lnTo>
                  <a:lnTo>
                    <a:pt x="1859384" y="1284493"/>
                  </a:lnTo>
                  <a:lnTo>
                    <a:pt x="1876711" y="1242506"/>
                  </a:lnTo>
                  <a:lnTo>
                    <a:pt x="1891926" y="1199545"/>
                  </a:lnTo>
                  <a:lnTo>
                    <a:pt x="1904966" y="1155669"/>
                  </a:lnTo>
                  <a:lnTo>
                    <a:pt x="1915772" y="1110936"/>
                  </a:lnTo>
                  <a:lnTo>
                    <a:pt x="1924282" y="1065405"/>
                  </a:lnTo>
                  <a:lnTo>
                    <a:pt x="1930436" y="1019132"/>
                  </a:lnTo>
                  <a:lnTo>
                    <a:pt x="1934173" y="972177"/>
                  </a:lnTo>
                  <a:lnTo>
                    <a:pt x="1935433" y="924598"/>
                  </a:lnTo>
                  <a:lnTo>
                    <a:pt x="1934173" y="877018"/>
                  </a:lnTo>
                  <a:lnTo>
                    <a:pt x="1930436" y="830063"/>
                  </a:lnTo>
                  <a:lnTo>
                    <a:pt x="1924282" y="783790"/>
                  </a:lnTo>
                  <a:lnTo>
                    <a:pt x="1915772" y="738259"/>
                  </a:lnTo>
                  <a:lnTo>
                    <a:pt x="1904966" y="693526"/>
                  </a:lnTo>
                  <a:lnTo>
                    <a:pt x="1891926" y="649650"/>
                  </a:lnTo>
                  <a:lnTo>
                    <a:pt x="1876711" y="606690"/>
                  </a:lnTo>
                  <a:lnTo>
                    <a:pt x="1859384" y="564702"/>
                  </a:lnTo>
                  <a:lnTo>
                    <a:pt x="1840005" y="523746"/>
                  </a:lnTo>
                  <a:lnTo>
                    <a:pt x="1818634" y="483879"/>
                  </a:lnTo>
                  <a:lnTo>
                    <a:pt x="1795332" y="445160"/>
                  </a:lnTo>
                  <a:lnTo>
                    <a:pt x="1770161" y="407646"/>
                  </a:lnTo>
                  <a:lnTo>
                    <a:pt x="1743181" y="371396"/>
                  </a:lnTo>
                  <a:lnTo>
                    <a:pt x="1714452" y="336467"/>
                  </a:lnTo>
                  <a:lnTo>
                    <a:pt x="1684036" y="302919"/>
                  </a:lnTo>
                  <a:lnTo>
                    <a:pt x="1651994" y="270808"/>
                  </a:lnTo>
                  <a:lnTo>
                    <a:pt x="1618386" y="240193"/>
                  </a:lnTo>
                  <a:lnTo>
                    <a:pt x="1583272" y="211133"/>
                  </a:lnTo>
                  <a:lnTo>
                    <a:pt x="1546715" y="183684"/>
                  </a:lnTo>
                  <a:lnTo>
                    <a:pt x="1508774" y="157906"/>
                  </a:lnTo>
                  <a:lnTo>
                    <a:pt x="1469511" y="133857"/>
                  </a:lnTo>
                  <a:lnTo>
                    <a:pt x="1428986" y="111593"/>
                  </a:lnTo>
                  <a:lnTo>
                    <a:pt x="1387260" y="91175"/>
                  </a:lnTo>
                  <a:lnTo>
                    <a:pt x="1344394" y="72659"/>
                  </a:lnTo>
                  <a:lnTo>
                    <a:pt x="1300449" y="56104"/>
                  </a:lnTo>
                  <a:lnTo>
                    <a:pt x="1255485" y="41568"/>
                  </a:lnTo>
                  <a:lnTo>
                    <a:pt x="1209563" y="29108"/>
                  </a:lnTo>
                  <a:lnTo>
                    <a:pt x="1162744" y="18784"/>
                  </a:lnTo>
                  <a:lnTo>
                    <a:pt x="1115089" y="10653"/>
                  </a:lnTo>
                  <a:lnTo>
                    <a:pt x="1066659" y="4773"/>
                  </a:lnTo>
                  <a:lnTo>
                    <a:pt x="1017515" y="1203"/>
                  </a:lnTo>
                  <a:lnTo>
                    <a:pt x="967717" y="0"/>
                  </a:lnTo>
                  <a:close/>
                </a:path>
              </a:pathLst>
            </a:custGeom>
            <a:solidFill>
              <a:srgbClr val="00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188475" y="2004134"/>
              <a:ext cx="1841500" cy="1849755"/>
            </a:xfrm>
            <a:custGeom>
              <a:avLst/>
              <a:gdLst/>
              <a:ahLst/>
              <a:cxnLst/>
              <a:rect l="l" t="t" r="r" b="b"/>
              <a:pathLst>
                <a:path w="1841500" h="1849754">
                  <a:moveTo>
                    <a:pt x="968912" y="0"/>
                  </a:moveTo>
                  <a:lnTo>
                    <a:pt x="967717" y="0"/>
                  </a:lnTo>
                  <a:lnTo>
                    <a:pt x="917918" y="1203"/>
                  </a:lnTo>
                  <a:lnTo>
                    <a:pt x="868773" y="4773"/>
                  </a:lnTo>
                  <a:lnTo>
                    <a:pt x="820343" y="10653"/>
                  </a:lnTo>
                  <a:lnTo>
                    <a:pt x="772688" y="18784"/>
                  </a:lnTo>
                  <a:lnTo>
                    <a:pt x="725869" y="29108"/>
                  </a:lnTo>
                  <a:lnTo>
                    <a:pt x="679947" y="41568"/>
                  </a:lnTo>
                  <a:lnTo>
                    <a:pt x="634983" y="56104"/>
                  </a:lnTo>
                  <a:lnTo>
                    <a:pt x="591037" y="72659"/>
                  </a:lnTo>
                  <a:lnTo>
                    <a:pt x="548171" y="91175"/>
                  </a:lnTo>
                  <a:lnTo>
                    <a:pt x="506445" y="111593"/>
                  </a:lnTo>
                  <a:lnTo>
                    <a:pt x="465920" y="133857"/>
                  </a:lnTo>
                  <a:lnTo>
                    <a:pt x="426656" y="157906"/>
                  </a:lnTo>
                  <a:lnTo>
                    <a:pt x="388716" y="183684"/>
                  </a:lnTo>
                  <a:lnTo>
                    <a:pt x="352158" y="211133"/>
                  </a:lnTo>
                  <a:lnTo>
                    <a:pt x="317045" y="240193"/>
                  </a:lnTo>
                  <a:lnTo>
                    <a:pt x="283437" y="270808"/>
                  </a:lnTo>
                  <a:lnTo>
                    <a:pt x="251394" y="302919"/>
                  </a:lnTo>
                  <a:lnTo>
                    <a:pt x="220979" y="336467"/>
                  </a:lnTo>
                  <a:lnTo>
                    <a:pt x="192250" y="371396"/>
                  </a:lnTo>
                  <a:lnTo>
                    <a:pt x="165270" y="407646"/>
                  </a:lnTo>
                  <a:lnTo>
                    <a:pt x="140099" y="445160"/>
                  </a:lnTo>
                  <a:lnTo>
                    <a:pt x="116797" y="483879"/>
                  </a:lnTo>
                  <a:lnTo>
                    <a:pt x="95427" y="523746"/>
                  </a:lnTo>
                  <a:lnTo>
                    <a:pt x="76047" y="564702"/>
                  </a:lnTo>
                  <a:lnTo>
                    <a:pt x="58720" y="606690"/>
                  </a:lnTo>
                  <a:lnTo>
                    <a:pt x="43506" y="649650"/>
                  </a:lnTo>
                  <a:lnTo>
                    <a:pt x="30466" y="693526"/>
                  </a:lnTo>
                  <a:lnTo>
                    <a:pt x="19660" y="738259"/>
                  </a:lnTo>
                  <a:lnTo>
                    <a:pt x="11150" y="783790"/>
                  </a:lnTo>
                  <a:lnTo>
                    <a:pt x="4996" y="830063"/>
                  </a:lnTo>
                  <a:lnTo>
                    <a:pt x="1259" y="877018"/>
                  </a:lnTo>
                  <a:lnTo>
                    <a:pt x="0" y="924598"/>
                  </a:lnTo>
                  <a:lnTo>
                    <a:pt x="1174" y="970795"/>
                  </a:lnTo>
                  <a:lnTo>
                    <a:pt x="4663" y="1016503"/>
                  </a:lnTo>
                  <a:lnTo>
                    <a:pt x="10411" y="1061657"/>
                  </a:lnTo>
                  <a:lnTo>
                    <a:pt x="18365" y="1106197"/>
                  </a:lnTo>
                  <a:lnTo>
                    <a:pt x="28473" y="1150058"/>
                  </a:lnTo>
                  <a:lnTo>
                    <a:pt x="40679" y="1193180"/>
                  </a:lnTo>
                  <a:lnTo>
                    <a:pt x="54931" y="1235498"/>
                  </a:lnTo>
                  <a:lnTo>
                    <a:pt x="71175" y="1276951"/>
                  </a:lnTo>
                  <a:lnTo>
                    <a:pt x="89357" y="1317477"/>
                  </a:lnTo>
                  <a:lnTo>
                    <a:pt x="109423" y="1357012"/>
                  </a:lnTo>
                  <a:lnTo>
                    <a:pt x="131320" y="1395494"/>
                  </a:lnTo>
                  <a:lnTo>
                    <a:pt x="154995" y="1432861"/>
                  </a:lnTo>
                  <a:lnTo>
                    <a:pt x="180393" y="1469050"/>
                  </a:lnTo>
                  <a:lnTo>
                    <a:pt x="207461" y="1503998"/>
                  </a:lnTo>
                  <a:lnTo>
                    <a:pt x="236146" y="1537644"/>
                  </a:lnTo>
                  <a:lnTo>
                    <a:pt x="266393" y="1569924"/>
                  </a:lnTo>
                  <a:lnTo>
                    <a:pt x="298149" y="1600776"/>
                  </a:lnTo>
                  <a:lnTo>
                    <a:pt x="331361" y="1630137"/>
                  </a:lnTo>
                  <a:lnTo>
                    <a:pt x="365974" y="1657946"/>
                  </a:lnTo>
                  <a:lnTo>
                    <a:pt x="401936" y="1684139"/>
                  </a:lnTo>
                  <a:lnTo>
                    <a:pt x="439192" y="1708655"/>
                  </a:lnTo>
                  <a:lnTo>
                    <a:pt x="477689" y="1731429"/>
                  </a:lnTo>
                  <a:lnTo>
                    <a:pt x="517374" y="1752401"/>
                  </a:lnTo>
                  <a:lnTo>
                    <a:pt x="558192" y="1771507"/>
                  </a:lnTo>
                  <a:lnTo>
                    <a:pt x="600090" y="1788685"/>
                  </a:lnTo>
                  <a:lnTo>
                    <a:pt x="643014" y="1803872"/>
                  </a:lnTo>
                  <a:lnTo>
                    <a:pt x="686911" y="1817007"/>
                  </a:lnTo>
                  <a:lnTo>
                    <a:pt x="731727" y="1828025"/>
                  </a:lnTo>
                  <a:lnTo>
                    <a:pt x="777409" y="1836866"/>
                  </a:lnTo>
                  <a:lnTo>
                    <a:pt x="823902" y="1843466"/>
                  </a:lnTo>
                  <a:lnTo>
                    <a:pt x="871154" y="1847763"/>
                  </a:lnTo>
                  <a:lnTo>
                    <a:pt x="919110" y="1849694"/>
                  </a:lnTo>
                  <a:lnTo>
                    <a:pt x="967717" y="1849197"/>
                  </a:lnTo>
                  <a:lnTo>
                    <a:pt x="1036040" y="1845286"/>
                  </a:lnTo>
                  <a:lnTo>
                    <a:pt x="1100730" y="1838620"/>
                  </a:lnTo>
                  <a:lnTo>
                    <a:pt x="1161912" y="1829346"/>
                  </a:lnTo>
                  <a:lnTo>
                    <a:pt x="1219711" y="1817612"/>
                  </a:lnTo>
                  <a:lnTo>
                    <a:pt x="1274251" y="1803564"/>
                  </a:lnTo>
                  <a:lnTo>
                    <a:pt x="1325658" y="1787349"/>
                  </a:lnTo>
                  <a:lnTo>
                    <a:pt x="1374058" y="1769114"/>
                  </a:lnTo>
                  <a:lnTo>
                    <a:pt x="1419574" y="1749007"/>
                  </a:lnTo>
                  <a:lnTo>
                    <a:pt x="1462333" y="1727175"/>
                  </a:lnTo>
                  <a:lnTo>
                    <a:pt x="1502459" y="1703763"/>
                  </a:lnTo>
                  <a:lnTo>
                    <a:pt x="1540077" y="1678921"/>
                  </a:lnTo>
                  <a:lnTo>
                    <a:pt x="1575312" y="1652793"/>
                  </a:lnTo>
                  <a:lnTo>
                    <a:pt x="1608290" y="1625528"/>
                  </a:lnTo>
                  <a:lnTo>
                    <a:pt x="1639135" y="1597272"/>
                  </a:lnTo>
                  <a:lnTo>
                    <a:pt x="1667973" y="1568173"/>
                  </a:lnTo>
                  <a:lnTo>
                    <a:pt x="1694928" y="1538377"/>
                  </a:lnTo>
                  <a:lnTo>
                    <a:pt x="1720126" y="1508031"/>
                  </a:lnTo>
                  <a:lnTo>
                    <a:pt x="1743691" y="1477283"/>
                  </a:lnTo>
                  <a:lnTo>
                    <a:pt x="1786425" y="1415168"/>
                  </a:lnTo>
                  <a:lnTo>
                    <a:pt x="1824131" y="1353206"/>
                  </a:lnTo>
                  <a:lnTo>
                    <a:pt x="1841411" y="1322650"/>
                  </a:lnTo>
                  <a:lnTo>
                    <a:pt x="968912" y="925789"/>
                  </a:lnTo>
                  <a:lnTo>
                    <a:pt x="968912" y="0"/>
                  </a:lnTo>
                  <a:close/>
                </a:path>
              </a:pathLst>
            </a:custGeom>
            <a:solidFill>
              <a:srgbClr val="33CC9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662421" y="4045379"/>
            <a:ext cx="8953500" cy="1932939"/>
          </a:xfrm>
          <a:prstGeom prst="rect">
            <a:avLst/>
          </a:prstGeom>
        </p:spPr>
        <p:txBody>
          <a:bodyPr wrap="square" lIns="0" tIns="96520" rIns="0" bIns="0" rtlCol="0" vert="horz">
            <a:spAutoFit/>
          </a:bodyPr>
          <a:lstStyle/>
          <a:p>
            <a:pPr marL="27305">
              <a:lnSpc>
                <a:spcPct val="100000"/>
              </a:lnSpc>
              <a:spcBef>
                <a:spcPts val="760"/>
              </a:spcBef>
            </a:pPr>
            <a:r>
              <a:rPr dirty="0" sz="2400" b="1">
                <a:solidFill>
                  <a:srgbClr val="404041"/>
                </a:solidFill>
                <a:latin typeface="Arial"/>
                <a:cs typeface="Arial"/>
              </a:rPr>
              <a:t>Con</a:t>
            </a:r>
            <a:r>
              <a:rPr dirty="0" sz="2400" spc="-125" b="1">
                <a:solidFill>
                  <a:srgbClr val="404041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404041"/>
                </a:solidFill>
                <a:latin typeface="Arial"/>
                <a:cs typeface="Arial"/>
              </a:rPr>
              <a:t>Solo</a:t>
            </a:r>
            <a:r>
              <a:rPr dirty="0" sz="2400" spc="-120" b="1">
                <a:solidFill>
                  <a:srgbClr val="404041"/>
                </a:solidFill>
                <a:latin typeface="Arial"/>
                <a:cs typeface="Arial"/>
              </a:rPr>
              <a:t> </a:t>
            </a:r>
            <a:r>
              <a:rPr dirty="0" sz="2400" spc="-25" b="1">
                <a:solidFill>
                  <a:srgbClr val="404041"/>
                </a:solidFill>
                <a:latin typeface="Arial"/>
                <a:cs typeface="Arial"/>
              </a:rPr>
              <a:t>Ofrecer</a:t>
            </a:r>
            <a:r>
              <a:rPr dirty="0" sz="2400" spc="-125" b="1">
                <a:solidFill>
                  <a:srgbClr val="404041"/>
                </a:solidFill>
                <a:latin typeface="Arial"/>
                <a:cs typeface="Arial"/>
              </a:rPr>
              <a:t> </a:t>
            </a:r>
            <a:r>
              <a:rPr dirty="0" sz="2400" spc="-25" b="1">
                <a:solidFill>
                  <a:srgbClr val="404041"/>
                </a:solidFill>
                <a:latin typeface="Arial"/>
                <a:cs typeface="Arial"/>
              </a:rPr>
              <a:t>Nuestra</a:t>
            </a:r>
            <a:r>
              <a:rPr dirty="0" sz="2400" spc="-120" b="1">
                <a:solidFill>
                  <a:srgbClr val="404041"/>
                </a:solidFill>
                <a:latin typeface="Arial"/>
                <a:cs typeface="Arial"/>
              </a:rPr>
              <a:t> </a:t>
            </a:r>
            <a:r>
              <a:rPr dirty="0" sz="2400" spc="-25" b="1">
                <a:solidFill>
                  <a:srgbClr val="00A650"/>
                </a:solidFill>
                <a:latin typeface="Arial"/>
                <a:cs typeface="Arial"/>
              </a:rPr>
              <a:t>Garantía</a:t>
            </a:r>
            <a:r>
              <a:rPr dirty="0" sz="2400" spc="-125" b="1">
                <a:solidFill>
                  <a:srgbClr val="00A650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404041"/>
                </a:solidFill>
                <a:latin typeface="Arial"/>
                <a:cs typeface="Arial"/>
              </a:rPr>
              <a:t>de</a:t>
            </a:r>
            <a:r>
              <a:rPr dirty="0" sz="2400" spc="-120" b="1">
                <a:solidFill>
                  <a:srgbClr val="404041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No</a:t>
            </a:r>
            <a:r>
              <a:rPr dirty="0" sz="2400" spc="-1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más</a:t>
            </a:r>
            <a:r>
              <a:rPr dirty="0" sz="2400" spc="-1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5" b="1">
                <a:solidFill>
                  <a:srgbClr val="FF0000"/>
                </a:solidFill>
                <a:latin typeface="Arial"/>
                <a:cs typeface="Arial"/>
              </a:rPr>
              <a:t>desvíos</a:t>
            </a:r>
            <a:r>
              <a:rPr dirty="0" sz="2400" spc="-1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dirty="0" sz="2400" spc="-1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0" b="1">
                <a:solidFill>
                  <a:srgbClr val="FF0000"/>
                </a:solidFill>
                <a:latin typeface="Arial"/>
                <a:cs typeface="Arial"/>
              </a:rPr>
              <a:t>Ruta</a:t>
            </a:r>
            <a:endParaRPr sz="2400">
              <a:latin typeface="Arial"/>
              <a:cs typeface="Arial"/>
            </a:endParaRPr>
          </a:p>
          <a:p>
            <a:pPr marL="815975">
              <a:lnSpc>
                <a:spcPct val="100000"/>
              </a:lnSpc>
              <a:spcBef>
                <a:spcPts val="665"/>
              </a:spcBef>
            </a:pPr>
            <a:r>
              <a:rPr dirty="0" u="sng" sz="2400">
                <a:solidFill>
                  <a:srgbClr val="808285"/>
                </a:solidFill>
                <a:uFill>
                  <a:solidFill>
                    <a:srgbClr val="808285"/>
                  </a:solidFill>
                </a:uFill>
                <a:latin typeface="Arial MT"/>
                <a:cs typeface="Arial MT"/>
              </a:rPr>
              <a:t>Reducir</a:t>
            </a:r>
            <a:r>
              <a:rPr dirty="0" u="sng" sz="2400" spc="-45">
                <a:solidFill>
                  <a:srgbClr val="808285"/>
                </a:solidFill>
                <a:uFill>
                  <a:solidFill>
                    <a:srgbClr val="808285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2400">
                <a:solidFill>
                  <a:srgbClr val="808285"/>
                </a:solidFill>
                <a:uFill>
                  <a:solidFill>
                    <a:srgbClr val="808285"/>
                  </a:solidFill>
                </a:uFill>
                <a:latin typeface="Arial MT"/>
                <a:cs typeface="Arial MT"/>
              </a:rPr>
              <a:t>la</a:t>
            </a:r>
            <a:r>
              <a:rPr dirty="0" u="sng" sz="2400" spc="-45">
                <a:solidFill>
                  <a:srgbClr val="808285"/>
                </a:solidFill>
                <a:uFill>
                  <a:solidFill>
                    <a:srgbClr val="808285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2400">
                <a:solidFill>
                  <a:srgbClr val="808285"/>
                </a:solidFill>
                <a:uFill>
                  <a:solidFill>
                    <a:srgbClr val="808285"/>
                  </a:solidFill>
                </a:uFill>
                <a:latin typeface="Arial MT"/>
                <a:cs typeface="Arial MT"/>
              </a:rPr>
              <a:t>Ineficiencia</a:t>
            </a:r>
            <a:r>
              <a:rPr dirty="0" u="sng" sz="2400" spc="-40">
                <a:solidFill>
                  <a:srgbClr val="808285"/>
                </a:solidFill>
                <a:uFill>
                  <a:solidFill>
                    <a:srgbClr val="808285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2400">
                <a:solidFill>
                  <a:srgbClr val="808285"/>
                </a:solidFill>
                <a:uFill>
                  <a:solidFill>
                    <a:srgbClr val="808285"/>
                  </a:solidFill>
                </a:uFill>
                <a:latin typeface="Arial MT"/>
                <a:cs typeface="Arial MT"/>
              </a:rPr>
              <a:t>de</a:t>
            </a:r>
            <a:r>
              <a:rPr dirty="0" u="sng" sz="2400" spc="-45">
                <a:solidFill>
                  <a:srgbClr val="808285"/>
                </a:solidFill>
                <a:uFill>
                  <a:solidFill>
                    <a:srgbClr val="808285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2400">
                <a:solidFill>
                  <a:srgbClr val="808285"/>
                </a:solidFill>
                <a:uFill>
                  <a:solidFill>
                    <a:srgbClr val="808285"/>
                  </a:solidFill>
                </a:uFill>
                <a:latin typeface="Arial MT"/>
                <a:cs typeface="Arial MT"/>
              </a:rPr>
              <a:t>Rutas</a:t>
            </a:r>
            <a:r>
              <a:rPr dirty="0" u="sng" sz="2400" spc="-40">
                <a:solidFill>
                  <a:srgbClr val="808285"/>
                </a:solidFill>
                <a:uFill>
                  <a:solidFill>
                    <a:srgbClr val="808285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2400">
                <a:solidFill>
                  <a:srgbClr val="808285"/>
                </a:solidFill>
                <a:uFill>
                  <a:solidFill>
                    <a:srgbClr val="808285"/>
                  </a:solidFill>
                </a:uFill>
                <a:latin typeface="Arial MT"/>
                <a:cs typeface="Arial MT"/>
              </a:rPr>
              <a:t>de</a:t>
            </a:r>
            <a:r>
              <a:rPr dirty="0" u="sng" sz="2400" spc="-45">
                <a:solidFill>
                  <a:srgbClr val="808285"/>
                </a:solidFill>
                <a:uFill>
                  <a:solidFill>
                    <a:srgbClr val="808285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2400">
                <a:solidFill>
                  <a:srgbClr val="808285"/>
                </a:solidFill>
                <a:uFill>
                  <a:solidFill>
                    <a:srgbClr val="808285"/>
                  </a:solidFill>
                </a:uFill>
                <a:latin typeface="Arial MT"/>
                <a:cs typeface="Arial MT"/>
              </a:rPr>
              <a:t>un</a:t>
            </a:r>
            <a:r>
              <a:rPr dirty="0" u="sng" sz="2400" spc="-40">
                <a:solidFill>
                  <a:srgbClr val="808285"/>
                </a:solidFill>
                <a:uFill>
                  <a:solidFill>
                    <a:srgbClr val="808285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2400">
                <a:solidFill>
                  <a:srgbClr val="808285"/>
                </a:solidFill>
                <a:uFill>
                  <a:solidFill>
                    <a:srgbClr val="808285"/>
                  </a:solidFill>
                </a:uFill>
                <a:latin typeface="Arial MT"/>
                <a:cs typeface="Arial MT"/>
              </a:rPr>
              <a:t>3%</a:t>
            </a:r>
            <a:r>
              <a:rPr dirty="0" u="sng" sz="2400" spc="-45">
                <a:solidFill>
                  <a:srgbClr val="808285"/>
                </a:solidFill>
                <a:uFill>
                  <a:solidFill>
                    <a:srgbClr val="808285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2400">
                <a:solidFill>
                  <a:srgbClr val="808285"/>
                </a:solidFill>
                <a:uFill>
                  <a:solidFill>
                    <a:srgbClr val="808285"/>
                  </a:solidFill>
                </a:uFill>
                <a:latin typeface="Arial MT"/>
                <a:cs typeface="Arial MT"/>
              </a:rPr>
              <a:t>a</a:t>
            </a:r>
            <a:r>
              <a:rPr dirty="0" u="sng" sz="2400" spc="-40">
                <a:solidFill>
                  <a:srgbClr val="808285"/>
                </a:solidFill>
                <a:uFill>
                  <a:solidFill>
                    <a:srgbClr val="808285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2400">
                <a:solidFill>
                  <a:srgbClr val="808285"/>
                </a:solidFill>
                <a:uFill>
                  <a:solidFill>
                    <a:srgbClr val="808285"/>
                  </a:solidFill>
                </a:uFill>
                <a:latin typeface="Arial MT"/>
                <a:cs typeface="Arial MT"/>
              </a:rPr>
              <a:t>un</a:t>
            </a:r>
            <a:r>
              <a:rPr dirty="0" u="sng" sz="2400" spc="-45">
                <a:solidFill>
                  <a:srgbClr val="808285"/>
                </a:solidFill>
                <a:uFill>
                  <a:solidFill>
                    <a:srgbClr val="808285"/>
                  </a:solidFill>
                </a:uFill>
                <a:latin typeface="Arial MT"/>
                <a:cs typeface="Arial MT"/>
              </a:rPr>
              <a:t> </a:t>
            </a:r>
            <a:r>
              <a:rPr dirty="0" u="sng" sz="2400" spc="-20">
                <a:solidFill>
                  <a:srgbClr val="808285"/>
                </a:solidFill>
                <a:uFill>
                  <a:solidFill>
                    <a:srgbClr val="808285"/>
                  </a:solidFill>
                </a:uFill>
                <a:latin typeface="Arial MT"/>
                <a:cs typeface="Arial MT"/>
              </a:rPr>
              <a:t>1.5%</a:t>
            </a:r>
            <a:endParaRPr sz="2400">
              <a:latin typeface="Arial MT"/>
              <a:cs typeface="Arial MT"/>
            </a:endParaRPr>
          </a:p>
          <a:p>
            <a:pPr marL="36195">
              <a:lnSpc>
                <a:spcPct val="100000"/>
              </a:lnSpc>
              <a:spcBef>
                <a:spcPts val="1680"/>
              </a:spcBef>
            </a:pPr>
            <a:r>
              <a:rPr dirty="0" sz="2050">
                <a:solidFill>
                  <a:srgbClr val="808285"/>
                </a:solidFill>
                <a:latin typeface="Arial MT"/>
                <a:cs typeface="Arial MT"/>
              </a:rPr>
              <a:t>Ahora para</a:t>
            </a:r>
            <a:r>
              <a:rPr dirty="0" sz="2050" spc="1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050">
                <a:solidFill>
                  <a:srgbClr val="808285"/>
                </a:solidFill>
                <a:latin typeface="Arial MT"/>
                <a:cs typeface="Arial MT"/>
              </a:rPr>
              <a:t>medir</a:t>
            </a:r>
            <a:r>
              <a:rPr dirty="0" sz="2050" spc="1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050">
                <a:solidFill>
                  <a:srgbClr val="808285"/>
                </a:solidFill>
                <a:latin typeface="Arial MT"/>
                <a:cs typeface="Arial MT"/>
              </a:rPr>
              <a:t>un</a:t>
            </a:r>
            <a:r>
              <a:rPr dirty="0" sz="2050" spc="5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050" b="1">
                <a:solidFill>
                  <a:srgbClr val="808285"/>
                </a:solidFill>
                <a:latin typeface="Arial"/>
                <a:cs typeface="Arial"/>
              </a:rPr>
              <a:t>ROI</a:t>
            </a:r>
            <a:r>
              <a:rPr dirty="0" sz="2050" spc="45" b="1">
                <a:solidFill>
                  <a:srgbClr val="808285"/>
                </a:solidFill>
                <a:latin typeface="Arial"/>
                <a:cs typeface="Arial"/>
              </a:rPr>
              <a:t> </a:t>
            </a:r>
            <a:r>
              <a:rPr dirty="0" sz="2050">
                <a:solidFill>
                  <a:srgbClr val="808285"/>
                </a:solidFill>
                <a:latin typeface="Arial MT"/>
                <a:cs typeface="Arial MT"/>
              </a:rPr>
              <a:t>Más</a:t>
            </a:r>
            <a:r>
              <a:rPr dirty="0" sz="2050" spc="1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050">
                <a:solidFill>
                  <a:srgbClr val="808285"/>
                </a:solidFill>
                <a:latin typeface="Arial MT"/>
                <a:cs typeface="Arial MT"/>
              </a:rPr>
              <a:t>Real</a:t>
            </a:r>
            <a:r>
              <a:rPr dirty="0" sz="2050" spc="1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050">
                <a:solidFill>
                  <a:srgbClr val="808285"/>
                </a:solidFill>
                <a:latin typeface="Arial MT"/>
                <a:cs typeface="Arial MT"/>
              </a:rPr>
              <a:t>para</a:t>
            </a:r>
            <a:r>
              <a:rPr dirty="0" sz="2050" spc="1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050">
                <a:solidFill>
                  <a:srgbClr val="808285"/>
                </a:solidFill>
                <a:latin typeface="Arial MT"/>
                <a:cs typeface="Arial MT"/>
              </a:rPr>
              <a:t>su</a:t>
            </a:r>
            <a:r>
              <a:rPr dirty="0" sz="2050" spc="1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050">
                <a:solidFill>
                  <a:srgbClr val="808285"/>
                </a:solidFill>
                <a:latin typeface="Arial MT"/>
                <a:cs typeface="Arial MT"/>
              </a:rPr>
              <a:t>Empresa</a:t>
            </a:r>
            <a:r>
              <a:rPr dirty="0" sz="2050" spc="1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050">
                <a:solidFill>
                  <a:srgbClr val="808285"/>
                </a:solidFill>
                <a:latin typeface="Arial MT"/>
                <a:cs typeface="Arial MT"/>
              </a:rPr>
              <a:t>Realicemos</a:t>
            </a:r>
            <a:r>
              <a:rPr dirty="0" sz="2050" spc="1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050">
                <a:solidFill>
                  <a:srgbClr val="808285"/>
                </a:solidFill>
                <a:latin typeface="Arial MT"/>
                <a:cs typeface="Arial MT"/>
              </a:rPr>
              <a:t>un</a:t>
            </a:r>
            <a:r>
              <a:rPr dirty="0" sz="2050" spc="1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050" spc="-10">
                <a:solidFill>
                  <a:srgbClr val="808285"/>
                </a:solidFill>
                <a:latin typeface="Arial MT"/>
                <a:cs typeface="Arial MT"/>
              </a:rPr>
              <a:t>calculo</a:t>
            </a:r>
            <a:endParaRPr sz="20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  <a:tabLst>
                <a:tab pos="3230880" algn="l"/>
              </a:tabLst>
            </a:pPr>
            <a:r>
              <a:rPr dirty="0" sz="2400">
                <a:solidFill>
                  <a:srgbClr val="00A650"/>
                </a:solidFill>
                <a:latin typeface="Arial MT"/>
                <a:cs typeface="Arial MT"/>
              </a:rPr>
              <a:t>Multipliquemos</a:t>
            </a:r>
            <a:r>
              <a:rPr dirty="0" sz="2400" spc="-165">
                <a:solidFill>
                  <a:srgbClr val="00A650"/>
                </a:solidFill>
                <a:latin typeface="Arial MT"/>
                <a:cs typeface="Arial MT"/>
              </a:rPr>
              <a:t> </a:t>
            </a:r>
            <a:r>
              <a:rPr dirty="0" sz="2400" spc="-50">
                <a:solidFill>
                  <a:srgbClr val="00A650"/>
                </a:solidFill>
                <a:latin typeface="Arial MT"/>
                <a:cs typeface="Arial MT"/>
              </a:rPr>
              <a:t>$</a:t>
            </a:r>
            <a:r>
              <a:rPr dirty="0" sz="2400">
                <a:solidFill>
                  <a:srgbClr val="00A650"/>
                </a:solidFill>
                <a:latin typeface="Arial MT"/>
                <a:cs typeface="Arial MT"/>
              </a:rPr>
              <a:t>	pesos.</a:t>
            </a:r>
            <a:r>
              <a:rPr dirty="0" sz="2400" spc="-45">
                <a:solidFill>
                  <a:srgbClr val="00A65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A650"/>
                </a:solidFill>
                <a:latin typeface="Arial MT"/>
                <a:cs typeface="Arial MT"/>
              </a:rPr>
              <a:t>por</a:t>
            </a:r>
            <a:r>
              <a:rPr dirty="0" sz="2400" spc="-45">
                <a:solidFill>
                  <a:srgbClr val="00A65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A650"/>
                </a:solidFill>
                <a:latin typeface="Arial MT"/>
                <a:cs typeface="Arial MT"/>
              </a:rPr>
              <a:t>el</a:t>
            </a:r>
            <a:r>
              <a:rPr dirty="0" sz="2400" spc="-40">
                <a:solidFill>
                  <a:srgbClr val="00A65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A650"/>
                </a:solidFill>
                <a:latin typeface="Arial MT"/>
                <a:cs typeface="Arial MT"/>
              </a:rPr>
              <a:t>No.</a:t>
            </a:r>
            <a:r>
              <a:rPr dirty="0" sz="2400" spc="-45">
                <a:solidFill>
                  <a:srgbClr val="00A65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A650"/>
                </a:solidFill>
                <a:latin typeface="Arial MT"/>
                <a:cs typeface="Arial MT"/>
              </a:rPr>
              <a:t>de</a:t>
            </a:r>
            <a:r>
              <a:rPr dirty="0" sz="2400" spc="-40">
                <a:solidFill>
                  <a:srgbClr val="00A65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A650"/>
                </a:solidFill>
                <a:latin typeface="Arial MT"/>
                <a:cs typeface="Arial MT"/>
              </a:rPr>
              <a:t>camiones</a:t>
            </a:r>
            <a:r>
              <a:rPr dirty="0" sz="2400" spc="-45">
                <a:solidFill>
                  <a:srgbClr val="00A65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A650"/>
                </a:solidFill>
                <a:latin typeface="Arial MT"/>
                <a:cs typeface="Arial MT"/>
              </a:rPr>
              <a:t>en</a:t>
            </a:r>
            <a:r>
              <a:rPr dirty="0" sz="2400" spc="-45">
                <a:solidFill>
                  <a:srgbClr val="00A65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0A650"/>
                </a:solidFill>
                <a:latin typeface="Arial MT"/>
                <a:cs typeface="Arial MT"/>
              </a:rPr>
              <a:t>su</a:t>
            </a:r>
            <a:r>
              <a:rPr dirty="0" sz="2400" spc="-40">
                <a:solidFill>
                  <a:srgbClr val="00A650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00A650"/>
                </a:solidFill>
                <a:latin typeface="Arial MT"/>
                <a:cs typeface="Arial MT"/>
              </a:rPr>
              <a:t>Flota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67297" y="505942"/>
            <a:ext cx="4329670" cy="303008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716970" y="33648"/>
            <a:ext cx="6217285" cy="1578610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800" spc="300" i="0">
                <a:solidFill>
                  <a:srgbClr val="231F20"/>
                </a:solidFill>
                <a:latin typeface="Arial"/>
                <a:cs typeface="Arial"/>
              </a:rPr>
              <a:t>ROI</a:t>
            </a:r>
            <a:r>
              <a:rPr dirty="0" sz="3800" spc="470" i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3800" spc="405" i="0">
                <a:solidFill>
                  <a:srgbClr val="231F20"/>
                </a:solidFill>
                <a:latin typeface="Arial"/>
                <a:cs typeface="Arial"/>
              </a:rPr>
              <a:t>MILLONARIO</a:t>
            </a:r>
            <a:r>
              <a:rPr dirty="0" sz="3800" spc="-35" i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-3267" sz="15300" spc="-75" b="0" i="0">
                <a:solidFill>
                  <a:srgbClr val="00A650"/>
                </a:solidFill>
                <a:latin typeface="MS Gothic"/>
                <a:cs typeface="MS Gothic"/>
              </a:rPr>
              <a:t>✓</a:t>
            </a:r>
            <a:endParaRPr baseline="-3267" sz="15300">
              <a:latin typeface="MS Gothic"/>
              <a:cs typeface="MS Gothic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3277696" y="3255980"/>
            <a:ext cx="1442085" cy="878840"/>
            <a:chOff x="3277696" y="3255980"/>
            <a:chExt cx="1442085" cy="878840"/>
          </a:xfrm>
        </p:grpSpPr>
        <p:sp>
          <p:nvSpPr>
            <p:cNvPr id="11" name="object 11" descr=""/>
            <p:cNvSpPr/>
            <p:nvPr/>
          </p:nvSpPr>
          <p:spPr>
            <a:xfrm>
              <a:off x="3304696" y="3282980"/>
              <a:ext cx="1388110" cy="824865"/>
            </a:xfrm>
            <a:custGeom>
              <a:avLst/>
              <a:gdLst/>
              <a:ahLst/>
              <a:cxnLst/>
              <a:rect l="l" t="t" r="r" b="b"/>
              <a:pathLst>
                <a:path w="1388110" h="824864">
                  <a:moveTo>
                    <a:pt x="165282" y="0"/>
                  </a:moveTo>
                  <a:lnTo>
                    <a:pt x="0" y="326282"/>
                  </a:lnTo>
                  <a:lnTo>
                    <a:pt x="652571" y="656849"/>
                  </a:lnTo>
                  <a:lnTo>
                    <a:pt x="569930" y="819989"/>
                  </a:lnTo>
                  <a:lnTo>
                    <a:pt x="1387781" y="824270"/>
                  </a:lnTo>
                  <a:lnTo>
                    <a:pt x="900496" y="167421"/>
                  </a:lnTo>
                  <a:lnTo>
                    <a:pt x="817854" y="330563"/>
                  </a:lnTo>
                  <a:lnTo>
                    <a:pt x="165282" y="0"/>
                  </a:lnTo>
                  <a:close/>
                </a:path>
              </a:pathLst>
            </a:custGeom>
            <a:solidFill>
              <a:srgbClr val="F582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304696" y="3282980"/>
              <a:ext cx="1388110" cy="824865"/>
            </a:xfrm>
            <a:custGeom>
              <a:avLst/>
              <a:gdLst/>
              <a:ahLst/>
              <a:cxnLst/>
              <a:rect l="l" t="t" r="r" b="b"/>
              <a:pathLst>
                <a:path w="1388110" h="824864">
                  <a:moveTo>
                    <a:pt x="0" y="326282"/>
                  </a:moveTo>
                  <a:lnTo>
                    <a:pt x="652571" y="656849"/>
                  </a:lnTo>
                  <a:lnTo>
                    <a:pt x="569930" y="819989"/>
                  </a:lnTo>
                  <a:lnTo>
                    <a:pt x="1387781" y="824270"/>
                  </a:lnTo>
                  <a:lnTo>
                    <a:pt x="900496" y="167421"/>
                  </a:lnTo>
                  <a:lnTo>
                    <a:pt x="817854" y="330563"/>
                  </a:lnTo>
                  <a:lnTo>
                    <a:pt x="165282" y="0"/>
                  </a:lnTo>
                  <a:lnTo>
                    <a:pt x="0" y="326282"/>
                  </a:lnTo>
                  <a:close/>
                </a:path>
              </a:pathLst>
            </a:custGeom>
            <a:ln w="54000">
              <a:solidFill>
                <a:srgbClr val="F5821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2727889" y="5950727"/>
            <a:ext cx="1097915" cy="40640"/>
            <a:chOff x="2727889" y="5950727"/>
            <a:chExt cx="1097915" cy="40640"/>
          </a:xfrm>
        </p:grpSpPr>
        <p:sp>
          <p:nvSpPr>
            <p:cNvPr id="14" name="object 14" descr=""/>
            <p:cNvSpPr/>
            <p:nvPr/>
          </p:nvSpPr>
          <p:spPr>
            <a:xfrm>
              <a:off x="2731489" y="5954327"/>
              <a:ext cx="1090930" cy="33655"/>
            </a:xfrm>
            <a:custGeom>
              <a:avLst/>
              <a:gdLst/>
              <a:ahLst/>
              <a:cxnLst/>
              <a:rect l="l" t="t" r="r" b="b"/>
              <a:pathLst>
                <a:path w="1090929" h="33654">
                  <a:moveTo>
                    <a:pt x="1090612" y="0"/>
                  </a:moveTo>
                  <a:lnTo>
                    <a:pt x="0" y="0"/>
                  </a:lnTo>
                  <a:lnTo>
                    <a:pt x="0" y="33336"/>
                  </a:lnTo>
                  <a:lnTo>
                    <a:pt x="1090612" y="33336"/>
                  </a:lnTo>
                  <a:lnTo>
                    <a:pt x="109061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731489" y="5954327"/>
              <a:ext cx="1090930" cy="33655"/>
            </a:xfrm>
            <a:custGeom>
              <a:avLst/>
              <a:gdLst/>
              <a:ahLst/>
              <a:cxnLst/>
              <a:rect l="l" t="t" r="r" b="b"/>
              <a:pathLst>
                <a:path w="1090929" h="33654">
                  <a:moveTo>
                    <a:pt x="0" y="0"/>
                  </a:moveTo>
                  <a:lnTo>
                    <a:pt x="1090612" y="0"/>
                  </a:lnTo>
                  <a:lnTo>
                    <a:pt x="1090612" y="33336"/>
                  </a:lnTo>
                  <a:lnTo>
                    <a:pt x="0" y="33336"/>
                  </a:lnTo>
                  <a:lnTo>
                    <a:pt x="0" y="0"/>
                  </a:lnTo>
                  <a:close/>
                </a:path>
              </a:pathLst>
            </a:custGeom>
            <a:ln w="71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6" name="object 1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302" y="6435082"/>
            <a:ext cx="6712851" cy="986739"/>
          </a:xfrm>
          <a:prstGeom prst="rect">
            <a:avLst/>
          </a:prstGeom>
        </p:spPr>
      </p:pic>
      <p:sp>
        <p:nvSpPr>
          <p:cNvPr id="17" name="object 1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286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80"/>
              </a:spcBef>
            </a:pPr>
            <a:r>
              <a:rPr dirty="0"/>
              <a:t>TEL.</a:t>
            </a:r>
            <a:r>
              <a:rPr dirty="0" spc="30"/>
              <a:t> </a:t>
            </a:r>
            <a:r>
              <a:rPr dirty="0"/>
              <a:t>811</a:t>
            </a:r>
            <a:r>
              <a:rPr dirty="0" spc="35"/>
              <a:t> </a:t>
            </a:r>
            <a:r>
              <a:rPr dirty="0"/>
              <a:t>237</a:t>
            </a:r>
            <a:r>
              <a:rPr dirty="0" spc="30"/>
              <a:t> </a:t>
            </a:r>
            <a:r>
              <a:rPr dirty="0"/>
              <a:t>13</a:t>
            </a:r>
            <a:r>
              <a:rPr dirty="0" spc="35"/>
              <a:t> </a:t>
            </a:r>
            <a:r>
              <a:rPr dirty="0" spc="-25"/>
              <a:t>97</a:t>
            </a: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2300" spc="-55" b="1" i="1">
                <a:latin typeface="Verdana"/>
                <a:cs typeface="Verdana"/>
              </a:rPr>
              <a:t>Appsendia.com</a:t>
            </a:r>
            <a:endParaRPr sz="2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80616" y="7164431"/>
            <a:ext cx="2410951" cy="287247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8311" y="427071"/>
            <a:ext cx="1401627" cy="121375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6034" y="1712357"/>
            <a:ext cx="1618321" cy="277211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2493280" y="356382"/>
            <a:ext cx="7004684" cy="3533775"/>
            <a:chOff x="2493280" y="356382"/>
            <a:chExt cx="7004684" cy="3533775"/>
          </a:xfrm>
        </p:grpSpPr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73029" y="356382"/>
              <a:ext cx="5324580" cy="3533161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2493280" y="1588067"/>
              <a:ext cx="1657985" cy="1583690"/>
            </a:xfrm>
            <a:custGeom>
              <a:avLst/>
              <a:gdLst/>
              <a:ahLst/>
              <a:cxnLst/>
              <a:rect l="l" t="t" r="r" b="b"/>
              <a:pathLst>
                <a:path w="1657985" h="1583689">
                  <a:moveTo>
                    <a:pt x="828701" y="0"/>
                  </a:moveTo>
                  <a:lnTo>
                    <a:pt x="780009" y="1344"/>
                  </a:lnTo>
                  <a:lnTo>
                    <a:pt x="732057" y="5326"/>
                  </a:lnTo>
                  <a:lnTo>
                    <a:pt x="684924" y="11874"/>
                  </a:lnTo>
                  <a:lnTo>
                    <a:pt x="638688" y="20911"/>
                  </a:lnTo>
                  <a:lnTo>
                    <a:pt x="593425" y="32364"/>
                  </a:lnTo>
                  <a:lnTo>
                    <a:pt x="549214" y="46159"/>
                  </a:lnTo>
                  <a:lnTo>
                    <a:pt x="506133" y="62222"/>
                  </a:lnTo>
                  <a:lnTo>
                    <a:pt x="464259" y="80477"/>
                  </a:lnTo>
                  <a:lnTo>
                    <a:pt x="423670" y="100851"/>
                  </a:lnTo>
                  <a:lnTo>
                    <a:pt x="384444" y="123270"/>
                  </a:lnTo>
                  <a:lnTo>
                    <a:pt x="346658" y="147660"/>
                  </a:lnTo>
                  <a:lnTo>
                    <a:pt x="310391" y="173945"/>
                  </a:lnTo>
                  <a:lnTo>
                    <a:pt x="275719" y="202052"/>
                  </a:lnTo>
                  <a:lnTo>
                    <a:pt x="242721" y="231907"/>
                  </a:lnTo>
                  <a:lnTo>
                    <a:pt x="211474" y="263435"/>
                  </a:lnTo>
                  <a:lnTo>
                    <a:pt x="182056" y="296562"/>
                  </a:lnTo>
                  <a:lnTo>
                    <a:pt x="154545" y="331214"/>
                  </a:lnTo>
                  <a:lnTo>
                    <a:pt x="129019" y="367316"/>
                  </a:lnTo>
                  <a:lnTo>
                    <a:pt x="105554" y="404794"/>
                  </a:lnTo>
                  <a:lnTo>
                    <a:pt x="84230" y="443575"/>
                  </a:lnTo>
                  <a:lnTo>
                    <a:pt x="65123" y="483583"/>
                  </a:lnTo>
                  <a:lnTo>
                    <a:pt x="48312" y="524745"/>
                  </a:lnTo>
                  <a:lnTo>
                    <a:pt x="33874" y="566986"/>
                  </a:lnTo>
                  <a:lnTo>
                    <a:pt x="21886" y="610232"/>
                  </a:lnTo>
                  <a:lnTo>
                    <a:pt x="12427" y="654409"/>
                  </a:lnTo>
                  <a:lnTo>
                    <a:pt x="5575" y="699442"/>
                  </a:lnTo>
                  <a:lnTo>
                    <a:pt x="1406" y="745257"/>
                  </a:lnTo>
                  <a:lnTo>
                    <a:pt x="0" y="791780"/>
                  </a:lnTo>
                  <a:lnTo>
                    <a:pt x="1406" y="838303"/>
                  </a:lnTo>
                  <a:lnTo>
                    <a:pt x="5575" y="884118"/>
                  </a:lnTo>
                  <a:lnTo>
                    <a:pt x="12427" y="929151"/>
                  </a:lnTo>
                  <a:lnTo>
                    <a:pt x="21886" y="973328"/>
                  </a:lnTo>
                  <a:lnTo>
                    <a:pt x="33874" y="1016574"/>
                  </a:lnTo>
                  <a:lnTo>
                    <a:pt x="48312" y="1058815"/>
                  </a:lnTo>
                  <a:lnTo>
                    <a:pt x="65123" y="1099977"/>
                  </a:lnTo>
                  <a:lnTo>
                    <a:pt x="84230" y="1139985"/>
                  </a:lnTo>
                  <a:lnTo>
                    <a:pt x="105554" y="1178766"/>
                  </a:lnTo>
                  <a:lnTo>
                    <a:pt x="129019" y="1216244"/>
                  </a:lnTo>
                  <a:lnTo>
                    <a:pt x="154545" y="1252347"/>
                  </a:lnTo>
                  <a:lnTo>
                    <a:pt x="182056" y="1286999"/>
                  </a:lnTo>
                  <a:lnTo>
                    <a:pt x="211474" y="1320126"/>
                  </a:lnTo>
                  <a:lnTo>
                    <a:pt x="242721" y="1351654"/>
                  </a:lnTo>
                  <a:lnTo>
                    <a:pt x="275719" y="1381509"/>
                  </a:lnTo>
                  <a:lnTo>
                    <a:pt x="310391" y="1409616"/>
                  </a:lnTo>
                  <a:lnTo>
                    <a:pt x="346658" y="1435901"/>
                  </a:lnTo>
                  <a:lnTo>
                    <a:pt x="384444" y="1460290"/>
                  </a:lnTo>
                  <a:lnTo>
                    <a:pt x="423670" y="1482709"/>
                  </a:lnTo>
                  <a:lnTo>
                    <a:pt x="464259" y="1503084"/>
                  </a:lnTo>
                  <a:lnTo>
                    <a:pt x="506133" y="1521339"/>
                  </a:lnTo>
                  <a:lnTo>
                    <a:pt x="549214" y="1537401"/>
                  </a:lnTo>
                  <a:lnTo>
                    <a:pt x="593425" y="1551196"/>
                  </a:lnTo>
                  <a:lnTo>
                    <a:pt x="638688" y="1562650"/>
                  </a:lnTo>
                  <a:lnTo>
                    <a:pt x="684924" y="1571687"/>
                  </a:lnTo>
                  <a:lnTo>
                    <a:pt x="732057" y="1578234"/>
                  </a:lnTo>
                  <a:lnTo>
                    <a:pt x="780009" y="1582217"/>
                  </a:lnTo>
                  <a:lnTo>
                    <a:pt x="828701" y="1583561"/>
                  </a:lnTo>
                  <a:lnTo>
                    <a:pt x="877394" y="1582217"/>
                  </a:lnTo>
                  <a:lnTo>
                    <a:pt x="925346" y="1578234"/>
                  </a:lnTo>
                  <a:lnTo>
                    <a:pt x="972479" y="1571687"/>
                  </a:lnTo>
                  <a:lnTo>
                    <a:pt x="1018716" y="1562650"/>
                  </a:lnTo>
                  <a:lnTo>
                    <a:pt x="1063979" y="1551196"/>
                  </a:lnTo>
                  <a:lnTo>
                    <a:pt x="1108190" y="1537401"/>
                  </a:lnTo>
                  <a:lnTo>
                    <a:pt x="1151271" y="1521339"/>
                  </a:lnTo>
                  <a:lnTo>
                    <a:pt x="1193146" y="1503084"/>
                  </a:lnTo>
                  <a:lnTo>
                    <a:pt x="1233735" y="1482709"/>
                  </a:lnTo>
                  <a:lnTo>
                    <a:pt x="1272961" y="1460290"/>
                  </a:lnTo>
                  <a:lnTo>
                    <a:pt x="1310747" y="1435901"/>
                  </a:lnTo>
                  <a:lnTo>
                    <a:pt x="1347015" y="1409616"/>
                  </a:lnTo>
                  <a:lnTo>
                    <a:pt x="1381687" y="1381509"/>
                  </a:lnTo>
                  <a:lnTo>
                    <a:pt x="1414686" y="1351654"/>
                  </a:lnTo>
                  <a:lnTo>
                    <a:pt x="1445933" y="1320126"/>
                  </a:lnTo>
                  <a:lnTo>
                    <a:pt x="1475351" y="1286999"/>
                  </a:lnTo>
                  <a:lnTo>
                    <a:pt x="1502862" y="1252347"/>
                  </a:lnTo>
                  <a:lnTo>
                    <a:pt x="1528388" y="1216244"/>
                  </a:lnTo>
                  <a:lnTo>
                    <a:pt x="1551853" y="1178766"/>
                  </a:lnTo>
                  <a:lnTo>
                    <a:pt x="1573177" y="1139985"/>
                  </a:lnTo>
                  <a:lnTo>
                    <a:pt x="1592284" y="1099977"/>
                  </a:lnTo>
                  <a:lnTo>
                    <a:pt x="1609096" y="1058815"/>
                  </a:lnTo>
                  <a:lnTo>
                    <a:pt x="1623534" y="1016574"/>
                  </a:lnTo>
                  <a:lnTo>
                    <a:pt x="1635521" y="973328"/>
                  </a:lnTo>
                  <a:lnTo>
                    <a:pt x="1644980" y="929151"/>
                  </a:lnTo>
                  <a:lnTo>
                    <a:pt x="1651833" y="884118"/>
                  </a:lnTo>
                  <a:lnTo>
                    <a:pt x="1656001" y="838303"/>
                  </a:lnTo>
                  <a:lnTo>
                    <a:pt x="1657408" y="791780"/>
                  </a:lnTo>
                  <a:lnTo>
                    <a:pt x="1656001" y="745257"/>
                  </a:lnTo>
                  <a:lnTo>
                    <a:pt x="1651833" y="699442"/>
                  </a:lnTo>
                  <a:lnTo>
                    <a:pt x="1644980" y="654409"/>
                  </a:lnTo>
                  <a:lnTo>
                    <a:pt x="1635521" y="610232"/>
                  </a:lnTo>
                  <a:lnTo>
                    <a:pt x="1623534" y="566986"/>
                  </a:lnTo>
                  <a:lnTo>
                    <a:pt x="1609096" y="524745"/>
                  </a:lnTo>
                  <a:lnTo>
                    <a:pt x="1592284" y="483583"/>
                  </a:lnTo>
                  <a:lnTo>
                    <a:pt x="1573177" y="443575"/>
                  </a:lnTo>
                  <a:lnTo>
                    <a:pt x="1551853" y="404794"/>
                  </a:lnTo>
                  <a:lnTo>
                    <a:pt x="1528388" y="367316"/>
                  </a:lnTo>
                  <a:lnTo>
                    <a:pt x="1502862" y="331214"/>
                  </a:lnTo>
                  <a:lnTo>
                    <a:pt x="1475351" y="296562"/>
                  </a:lnTo>
                  <a:lnTo>
                    <a:pt x="1445933" y="263435"/>
                  </a:lnTo>
                  <a:lnTo>
                    <a:pt x="1414686" y="231907"/>
                  </a:lnTo>
                  <a:lnTo>
                    <a:pt x="1381687" y="202052"/>
                  </a:lnTo>
                  <a:lnTo>
                    <a:pt x="1347015" y="173945"/>
                  </a:lnTo>
                  <a:lnTo>
                    <a:pt x="1310747" y="147660"/>
                  </a:lnTo>
                  <a:lnTo>
                    <a:pt x="1272961" y="123270"/>
                  </a:lnTo>
                  <a:lnTo>
                    <a:pt x="1233735" y="100851"/>
                  </a:lnTo>
                  <a:lnTo>
                    <a:pt x="1193146" y="80477"/>
                  </a:lnTo>
                  <a:lnTo>
                    <a:pt x="1151271" y="62222"/>
                  </a:lnTo>
                  <a:lnTo>
                    <a:pt x="1108190" y="46159"/>
                  </a:lnTo>
                  <a:lnTo>
                    <a:pt x="1063979" y="32364"/>
                  </a:lnTo>
                  <a:lnTo>
                    <a:pt x="1018716" y="20911"/>
                  </a:lnTo>
                  <a:lnTo>
                    <a:pt x="972479" y="11874"/>
                  </a:lnTo>
                  <a:lnTo>
                    <a:pt x="925346" y="5326"/>
                  </a:lnTo>
                  <a:lnTo>
                    <a:pt x="877394" y="1344"/>
                  </a:lnTo>
                  <a:lnTo>
                    <a:pt x="82870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493280" y="1588067"/>
              <a:ext cx="1577340" cy="1584325"/>
            </a:xfrm>
            <a:custGeom>
              <a:avLst/>
              <a:gdLst/>
              <a:ahLst/>
              <a:cxnLst/>
              <a:rect l="l" t="t" r="r" b="b"/>
              <a:pathLst>
                <a:path w="1577339" h="1584325">
                  <a:moveTo>
                    <a:pt x="829727" y="0"/>
                  </a:moveTo>
                  <a:lnTo>
                    <a:pt x="828701" y="0"/>
                  </a:lnTo>
                  <a:lnTo>
                    <a:pt x="780009" y="1344"/>
                  </a:lnTo>
                  <a:lnTo>
                    <a:pt x="732057" y="5326"/>
                  </a:lnTo>
                  <a:lnTo>
                    <a:pt x="684924" y="11874"/>
                  </a:lnTo>
                  <a:lnTo>
                    <a:pt x="638688" y="20911"/>
                  </a:lnTo>
                  <a:lnTo>
                    <a:pt x="593425" y="32364"/>
                  </a:lnTo>
                  <a:lnTo>
                    <a:pt x="549214" y="46159"/>
                  </a:lnTo>
                  <a:lnTo>
                    <a:pt x="506133" y="62222"/>
                  </a:lnTo>
                  <a:lnTo>
                    <a:pt x="464259" y="80477"/>
                  </a:lnTo>
                  <a:lnTo>
                    <a:pt x="423670" y="100851"/>
                  </a:lnTo>
                  <a:lnTo>
                    <a:pt x="384444" y="123270"/>
                  </a:lnTo>
                  <a:lnTo>
                    <a:pt x="346658" y="147660"/>
                  </a:lnTo>
                  <a:lnTo>
                    <a:pt x="310391" y="173945"/>
                  </a:lnTo>
                  <a:lnTo>
                    <a:pt x="275719" y="202052"/>
                  </a:lnTo>
                  <a:lnTo>
                    <a:pt x="242721" y="231907"/>
                  </a:lnTo>
                  <a:lnTo>
                    <a:pt x="211474" y="263435"/>
                  </a:lnTo>
                  <a:lnTo>
                    <a:pt x="182056" y="296562"/>
                  </a:lnTo>
                  <a:lnTo>
                    <a:pt x="154545" y="331214"/>
                  </a:lnTo>
                  <a:lnTo>
                    <a:pt x="129019" y="367316"/>
                  </a:lnTo>
                  <a:lnTo>
                    <a:pt x="105554" y="404794"/>
                  </a:lnTo>
                  <a:lnTo>
                    <a:pt x="84230" y="443575"/>
                  </a:lnTo>
                  <a:lnTo>
                    <a:pt x="65123" y="483583"/>
                  </a:lnTo>
                  <a:lnTo>
                    <a:pt x="48312" y="524745"/>
                  </a:lnTo>
                  <a:lnTo>
                    <a:pt x="33874" y="566986"/>
                  </a:lnTo>
                  <a:lnTo>
                    <a:pt x="21886" y="610232"/>
                  </a:lnTo>
                  <a:lnTo>
                    <a:pt x="12427" y="654409"/>
                  </a:lnTo>
                  <a:lnTo>
                    <a:pt x="5575" y="699442"/>
                  </a:lnTo>
                  <a:lnTo>
                    <a:pt x="1406" y="745257"/>
                  </a:lnTo>
                  <a:lnTo>
                    <a:pt x="0" y="791780"/>
                  </a:lnTo>
                  <a:lnTo>
                    <a:pt x="1395" y="838363"/>
                  </a:lnTo>
                  <a:lnTo>
                    <a:pt x="5531" y="884350"/>
                  </a:lnTo>
                  <a:lnTo>
                    <a:pt x="12332" y="929653"/>
                  </a:lnTo>
                  <a:lnTo>
                    <a:pt x="21724" y="974184"/>
                  </a:lnTo>
                  <a:lnTo>
                    <a:pt x="33631" y="1017856"/>
                  </a:lnTo>
                  <a:lnTo>
                    <a:pt x="47978" y="1060581"/>
                  </a:lnTo>
                  <a:lnTo>
                    <a:pt x="64689" y="1102271"/>
                  </a:lnTo>
                  <a:lnTo>
                    <a:pt x="83690" y="1142839"/>
                  </a:lnTo>
                  <a:lnTo>
                    <a:pt x="104905" y="1182197"/>
                  </a:lnTo>
                  <a:lnTo>
                    <a:pt x="128260" y="1220258"/>
                  </a:lnTo>
                  <a:lnTo>
                    <a:pt x="153678" y="1256933"/>
                  </a:lnTo>
                  <a:lnTo>
                    <a:pt x="181085" y="1292136"/>
                  </a:lnTo>
                  <a:lnTo>
                    <a:pt x="210405" y="1325778"/>
                  </a:lnTo>
                  <a:lnTo>
                    <a:pt x="241564" y="1357772"/>
                  </a:lnTo>
                  <a:lnTo>
                    <a:pt x="274486" y="1388030"/>
                  </a:lnTo>
                  <a:lnTo>
                    <a:pt x="309096" y="1416465"/>
                  </a:lnTo>
                  <a:lnTo>
                    <a:pt x="345318" y="1442989"/>
                  </a:lnTo>
                  <a:lnTo>
                    <a:pt x="383078" y="1467514"/>
                  </a:lnTo>
                  <a:lnTo>
                    <a:pt x="422301" y="1489953"/>
                  </a:lnTo>
                  <a:lnTo>
                    <a:pt x="462910" y="1510218"/>
                  </a:lnTo>
                  <a:lnTo>
                    <a:pt x="504832" y="1528222"/>
                  </a:lnTo>
                  <a:lnTo>
                    <a:pt x="547990" y="1543876"/>
                  </a:lnTo>
                  <a:lnTo>
                    <a:pt x="592310" y="1557094"/>
                  </a:lnTo>
                  <a:lnTo>
                    <a:pt x="637716" y="1567787"/>
                  </a:lnTo>
                  <a:lnTo>
                    <a:pt x="684134" y="1575868"/>
                  </a:lnTo>
                  <a:lnTo>
                    <a:pt x="731487" y="1581249"/>
                  </a:lnTo>
                  <a:lnTo>
                    <a:pt x="779701" y="1583842"/>
                  </a:lnTo>
                  <a:lnTo>
                    <a:pt x="828701" y="1583561"/>
                  </a:lnTo>
                  <a:lnTo>
                    <a:pt x="899128" y="1579202"/>
                  </a:lnTo>
                  <a:lnTo>
                    <a:pt x="965029" y="1571425"/>
                  </a:lnTo>
                  <a:lnTo>
                    <a:pt x="1026593" y="1560453"/>
                  </a:lnTo>
                  <a:lnTo>
                    <a:pt x="1084010" y="1546510"/>
                  </a:lnTo>
                  <a:lnTo>
                    <a:pt x="1137472" y="1529819"/>
                  </a:lnTo>
                  <a:lnTo>
                    <a:pt x="1187166" y="1510603"/>
                  </a:lnTo>
                  <a:lnTo>
                    <a:pt x="1233285" y="1489085"/>
                  </a:lnTo>
                  <a:lnTo>
                    <a:pt x="1276017" y="1465490"/>
                  </a:lnTo>
                  <a:lnTo>
                    <a:pt x="1315552" y="1440039"/>
                  </a:lnTo>
                  <a:lnTo>
                    <a:pt x="1352081" y="1412958"/>
                  </a:lnTo>
                  <a:lnTo>
                    <a:pt x="1385793" y="1384468"/>
                  </a:lnTo>
                  <a:lnTo>
                    <a:pt x="1416879" y="1354793"/>
                  </a:lnTo>
                  <a:lnTo>
                    <a:pt x="1445528" y="1324156"/>
                  </a:lnTo>
                  <a:lnTo>
                    <a:pt x="1471931" y="1292782"/>
                  </a:lnTo>
                  <a:lnTo>
                    <a:pt x="1496277" y="1260892"/>
                  </a:lnTo>
                  <a:lnTo>
                    <a:pt x="1518756" y="1228712"/>
                  </a:lnTo>
                  <a:lnTo>
                    <a:pt x="1539559" y="1196462"/>
                  </a:lnTo>
                  <a:lnTo>
                    <a:pt x="1576894" y="1132653"/>
                  </a:lnTo>
                  <a:lnTo>
                    <a:pt x="829727" y="792802"/>
                  </a:lnTo>
                  <a:lnTo>
                    <a:pt x="829727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647948" y="1013255"/>
              <a:ext cx="1012825" cy="980440"/>
            </a:xfrm>
            <a:custGeom>
              <a:avLst/>
              <a:gdLst/>
              <a:ahLst/>
              <a:cxnLst/>
              <a:rect l="l" t="t" r="r" b="b"/>
              <a:pathLst>
                <a:path w="1012825" h="980439">
                  <a:moveTo>
                    <a:pt x="795978" y="0"/>
                  </a:moveTo>
                  <a:lnTo>
                    <a:pt x="343796" y="433541"/>
                  </a:lnTo>
                  <a:lnTo>
                    <a:pt x="235411" y="320494"/>
                  </a:lnTo>
                  <a:lnTo>
                    <a:pt x="0" y="980125"/>
                  </a:lnTo>
                  <a:lnTo>
                    <a:pt x="668952" y="772675"/>
                  </a:lnTo>
                  <a:lnTo>
                    <a:pt x="560566" y="659631"/>
                  </a:lnTo>
                  <a:lnTo>
                    <a:pt x="1012748" y="226091"/>
                  </a:lnTo>
                  <a:lnTo>
                    <a:pt x="795978" y="0"/>
                  </a:lnTo>
                  <a:close/>
                </a:path>
              </a:pathLst>
            </a:custGeom>
            <a:solidFill>
              <a:srgbClr val="FFF2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647948" y="1013255"/>
              <a:ext cx="1012825" cy="980440"/>
            </a:xfrm>
            <a:custGeom>
              <a:avLst/>
              <a:gdLst/>
              <a:ahLst/>
              <a:cxnLst/>
              <a:rect l="l" t="t" r="r" b="b"/>
              <a:pathLst>
                <a:path w="1012825" h="980439">
                  <a:moveTo>
                    <a:pt x="795978" y="0"/>
                  </a:moveTo>
                  <a:lnTo>
                    <a:pt x="343796" y="433541"/>
                  </a:lnTo>
                  <a:lnTo>
                    <a:pt x="235411" y="320494"/>
                  </a:lnTo>
                  <a:lnTo>
                    <a:pt x="0" y="980125"/>
                  </a:lnTo>
                  <a:lnTo>
                    <a:pt x="668952" y="772675"/>
                  </a:lnTo>
                  <a:lnTo>
                    <a:pt x="560566" y="659631"/>
                  </a:lnTo>
                  <a:lnTo>
                    <a:pt x="1012748" y="226091"/>
                  </a:lnTo>
                  <a:lnTo>
                    <a:pt x="795978" y="0"/>
                  </a:lnTo>
                  <a:close/>
                </a:path>
              </a:pathLst>
            </a:custGeom>
            <a:ln w="54000">
              <a:solidFill>
                <a:srgbClr val="FFF2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566494" y="447799"/>
            <a:ext cx="6464935" cy="39370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413250" algn="l"/>
              </a:tabLst>
            </a:pPr>
            <a:r>
              <a:rPr dirty="0" sz="2400" i="0">
                <a:solidFill>
                  <a:srgbClr val="231F20"/>
                </a:solidFill>
                <a:latin typeface="Arial"/>
                <a:cs typeface="Arial"/>
              </a:rPr>
              <a:t>VALOR</a:t>
            </a:r>
            <a:r>
              <a:rPr dirty="0" sz="2400" spc="75" i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2400" spc="70" i="0">
                <a:solidFill>
                  <a:srgbClr val="231F20"/>
                </a:solidFill>
                <a:latin typeface="Arial"/>
                <a:cs typeface="Arial"/>
              </a:rPr>
              <a:t>AGREGADO</a:t>
            </a:r>
            <a:r>
              <a:rPr dirty="0" sz="2400" spc="80" i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2400" i="0">
                <a:solidFill>
                  <a:srgbClr val="231F20"/>
                </a:solidFill>
                <a:latin typeface="Arial"/>
                <a:cs typeface="Arial"/>
              </a:rPr>
              <a:t>AL</a:t>
            </a:r>
            <a:r>
              <a:rPr dirty="0" sz="2400" spc="130" i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2400" spc="30" i="0">
                <a:solidFill>
                  <a:srgbClr val="231F20"/>
                </a:solidFill>
                <a:latin typeface="Arial"/>
                <a:cs typeface="Arial"/>
              </a:rPr>
              <a:t>ROI</a:t>
            </a:r>
            <a:r>
              <a:rPr dirty="0" sz="2400" i="0">
                <a:solidFill>
                  <a:srgbClr val="231F20"/>
                </a:solidFill>
                <a:latin typeface="Arial"/>
                <a:cs typeface="Arial"/>
              </a:rPr>
              <a:t>	</a:t>
            </a:r>
            <a:r>
              <a:rPr dirty="0" sz="2400" spc="60" i="0">
                <a:solidFill>
                  <a:srgbClr val="231F20"/>
                </a:solidFill>
                <a:latin typeface="Arial"/>
                <a:cs typeface="Arial"/>
              </a:rPr>
              <a:t>MILLONARIO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05537" y="3614667"/>
            <a:ext cx="8420100" cy="2433955"/>
          </a:xfrm>
          <a:prstGeom prst="rect">
            <a:avLst/>
          </a:prstGeom>
        </p:spPr>
        <p:txBody>
          <a:bodyPr wrap="square" lIns="0" tIns="1924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15"/>
              </a:spcBef>
            </a:pPr>
            <a:r>
              <a:rPr dirty="0" sz="2750">
                <a:solidFill>
                  <a:srgbClr val="58595B"/>
                </a:solidFill>
                <a:latin typeface="Arial MT"/>
                <a:cs typeface="Arial MT"/>
              </a:rPr>
              <a:t>Ahora</a:t>
            </a:r>
            <a:r>
              <a:rPr dirty="0" sz="2750" spc="2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750" spc="85">
                <a:solidFill>
                  <a:srgbClr val="58595B"/>
                </a:solidFill>
                <a:latin typeface="Arial MT"/>
                <a:cs typeface="Arial MT"/>
              </a:rPr>
              <a:t>CUANTIFIQUEMOS</a:t>
            </a:r>
            <a:r>
              <a:rPr dirty="0" sz="2750" spc="2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750">
                <a:solidFill>
                  <a:srgbClr val="58595B"/>
                </a:solidFill>
                <a:latin typeface="Arial MT"/>
                <a:cs typeface="Arial MT"/>
              </a:rPr>
              <a:t>Los</a:t>
            </a:r>
            <a:r>
              <a:rPr dirty="0" sz="2750" spc="-2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750">
                <a:solidFill>
                  <a:srgbClr val="58595B"/>
                </a:solidFill>
                <a:latin typeface="Arial MT"/>
                <a:cs typeface="Arial MT"/>
              </a:rPr>
              <a:t>Veneficios</a:t>
            </a:r>
            <a:r>
              <a:rPr dirty="0" sz="2750" spc="-2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2750" spc="-10">
                <a:solidFill>
                  <a:srgbClr val="58595B"/>
                </a:solidFill>
                <a:latin typeface="Arial MT"/>
                <a:cs typeface="Arial MT"/>
              </a:rPr>
              <a:t>Indirectos</a:t>
            </a:r>
            <a:endParaRPr sz="2750">
              <a:latin typeface="Arial MT"/>
              <a:cs typeface="Arial MT"/>
            </a:endParaRPr>
          </a:p>
          <a:p>
            <a:pPr marL="203200" marR="1014094">
              <a:lnSpc>
                <a:spcPts val="2580"/>
              </a:lnSpc>
              <a:spcBef>
                <a:spcPts val="1420"/>
              </a:spcBef>
            </a:pPr>
            <a:r>
              <a:rPr dirty="0" sz="2300">
                <a:solidFill>
                  <a:srgbClr val="808285"/>
                </a:solidFill>
                <a:latin typeface="Arial MT"/>
                <a:cs typeface="Arial MT"/>
              </a:rPr>
              <a:t>Mayor eficiencia en su personal de </a:t>
            </a:r>
            <a:r>
              <a:rPr dirty="0" sz="2300" spc="-10">
                <a:solidFill>
                  <a:srgbClr val="808285"/>
                </a:solidFill>
                <a:latin typeface="Arial MT"/>
                <a:cs typeface="Arial MT"/>
              </a:rPr>
              <a:t>Monitoreo </a:t>
            </a:r>
            <a:r>
              <a:rPr dirty="0" sz="2300">
                <a:solidFill>
                  <a:srgbClr val="808285"/>
                </a:solidFill>
                <a:latin typeface="Arial MT"/>
                <a:cs typeface="Arial MT"/>
              </a:rPr>
              <a:t>Retención</a:t>
            </a:r>
            <a:r>
              <a:rPr dirty="0" sz="2300" spc="-3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300">
                <a:solidFill>
                  <a:srgbClr val="808285"/>
                </a:solidFill>
                <a:latin typeface="Arial MT"/>
                <a:cs typeface="Arial MT"/>
              </a:rPr>
              <a:t>de</a:t>
            </a:r>
            <a:r>
              <a:rPr dirty="0" sz="2300" spc="-1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300">
                <a:solidFill>
                  <a:srgbClr val="808285"/>
                </a:solidFill>
                <a:latin typeface="Arial MT"/>
                <a:cs typeface="Arial MT"/>
              </a:rPr>
              <a:t>Personal</a:t>
            </a:r>
            <a:r>
              <a:rPr dirty="0" sz="2300" spc="-1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300">
                <a:solidFill>
                  <a:srgbClr val="808285"/>
                </a:solidFill>
                <a:latin typeface="Arial MT"/>
                <a:cs typeface="Arial MT"/>
              </a:rPr>
              <a:t>(Choferes</a:t>
            </a:r>
            <a:r>
              <a:rPr dirty="0" sz="2300" spc="-4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300">
                <a:solidFill>
                  <a:srgbClr val="808285"/>
                </a:solidFill>
                <a:latin typeface="Arial MT"/>
                <a:cs typeface="Arial MT"/>
              </a:rPr>
              <a:t>Trabajando</a:t>
            </a:r>
            <a:r>
              <a:rPr dirty="0" sz="2300" spc="-1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300">
                <a:solidFill>
                  <a:srgbClr val="808285"/>
                </a:solidFill>
                <a:latin typeface="Arial MT"/>
                <a:cs typeface="Arial MT"/>
              </a:rPr>
              <a:t>al</a:t>
            </a:r>
            <a:r>
              <a:rPr dirty="0" sz="2300" spc="-1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300" spc="-10">
                <a:solidFill>
                  <a:srgbClr val="808285"/>
                </a:solidFill>
                <a:latin typeface="Arial MT"/>
                <a:cs typeface="Arial MT"/>
              </a:rPr>
              <a:t>100%).</a:t>
            </a:r>
            <a:endParaRPr sz="2300">
              <a:latin typeface="Arial MT"/>
              <a:cs typeface="Arial MT"/>
            </a:endParaRPr>
          </a:p>
          <a:p>
            <a:pPr marL="203200">
              <a:lnSpc>
                <a:spcPts val="2425"/>
              </a:lnSpc>
            </a:pPr>
            <a:r>
              <a:rPr dirty="0" sz="2300">
                <a:solidFill>
                  <a:srgbClr val="808285"/>
                </a:solidFill>
                <a:latin typeface="Arial MT"/>
                <a:cs typeface="Arial MT"/>
              </a:rPr>
              <a:t>Menos</a:t>
            </a:r>
            <a:r>
              <a:rPr dirty="0" sz="2300" spc="-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300">
                <a:solidFill>
                  <a:srgbClr val="808285"/>
                </a:solidFill>
                <a:latin typeface="Arial MT"/>
                <a:cs typeface="Arial MT"/>
              </a:rPr>
              <a:t>costo</a:t>
            </a:r>
            <a:r>
              <a:rPr dirty="0" sz="2300" spc="1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300">
                <a:solidFill>
                  <a:srgbClr val="808285"/>
                </a:solidFill>
                <a:latin typeface="Arial MT"/>
                <a:cs typeface="Arial MT"/>
              </a:rPr>
              <a:t>en</a:t>
            </a:r>
            <a:r>
              <a:rPr dirty="0" sz="2300" spc="5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300">
                <a:solidFill>
                  <a:srgbClr val="808285"/>
                </a:solidFill>
                <a:latin typeface="Arial MT"/>
                <a:cs typeface="Arial MT"/>
              </a:rPr>
              <a:t>RH</a:t>
            </a:r>
            <a:r>
              <a:rPr dirty="0" sz="2300" spc="5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300">
                <a:solidFill>
                  <a:srgbClr val="808285"/>
                </a:solidFill>
                <a:latin typeface="Arial MT"/>
                <a:cs typeface="Arial MT"/>
              </a:rPr>
              <a:t>Bonos</a:t>
            </a:r>
            <a:r>
              <a:rPr dirty="0" sz="2300" spc="1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300">
                <a:solidFill>
                  <a:srgbClr val="808285"/>
                </a:solidFill>
                <a:latin typeface="Arial MT"/>
                <a:cs typeface="Arial MT"/>
              </a:rPr>
              <a:t>de</a:t>
            </a:r>
            <a:r>
              <a:rPr dirty="0" sz="2300" spc="1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300">
                <a:solidFill>
                  <a:srgbClr val="808285"/>
                </a:solidFill>
                <a:latin typeface="Arial MT"/>
                <a:cs typeface="Arial MT"/>
              </a:rPr>
              <a:t>contratación</a:t>
            </a:r>
            <a:r>
              <a:rPr dirty="0" sz="2300" spc="1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300">
                <a:solidFill>
                  <a:srgbClr val="808285"/>
                </a:solidFill>
                <a:latin typeface="Arial MT"/>
                <a:cs typeface="Arial MT"/>
              </a:rPr>
              <a:t>Oficinas</a:t>
            </a:r>
            <a:r>
              <a:rPr dirty="0" sz="2300" spc="1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300" spc="-20">
                <a:solidFill>
                  <a:srgbClr val="808285"/>
                </a:solidFill>
                <a:latin typeface="Arial MT"/>
                <a:cs typeface="Arial MT"/>
              </a:rPr>
              <a:t>Etc.</a:t>
            </a:r>
            <a:endParaRPr sz="2300">
              <a:latin typeface="Arial MT"/>
              <a:cs typeface="Arial MT"/>
            </a:endParaRPr>
          </a:p>
          <a:p>
            <a:pPr marL="203200" marR="5080">
              <a:lnSpc>
                <a:spcPts val="2580"/>
              </a:lnSpc>
              <a:spcBef>
                <a:spcPts val="145"/>
              </a:spcBef>
            </a:pPr>
            <a:r>
              <a:rPr dirty="0" sz="2300">
                <a:solidFill>
                  <a:srgbClr val="808285"/>
                </a:solidFill>
                <a:latin typeface="Arial MT"/>
                <a:cs typeface="Arial MT"/>
              </a:rPr>
              <a:t>Tiempo</a:t>
            </a:r>
            <a:r>
              <a:rPr dirty="0" sz="2300" spc="-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300">
                <a:solidFill>
                  <a:srgbClr val="808285"/>
                </a:solidFill>
                <a:latin typeface="Arial MT"/>
                <a:cs typeface="Arial MT"/>
              </a:rPr>
              <a:t>en</a:t>
            </a:r>
            <a:r>
              <a:rPr dirty="0" sz="2300" spc="3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300">
                <a:solidFill>
                  <a:srgbClr val="808285"/>
                </a:solidFill>
                <a:latin typeface="Arial MT"/>
                <a:cs typeface="Arial MT"/>
              </a:rPr>
              <a:t>RUTA</a:t>
            </a:r>
            <a:r>
              <a:rPr dirty="0" sz="2300" spc="-8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300">
                <a:solidFill>
                  <a:srgbClr val="808285"/>
                </a:solidFill>
                <a:latin typeface="Arial MT"/>
                <a:cs typeface="Arial MT"/>
              </a:rPr>
              <a:t>de</a:t>
            </a:r>
            <a:r>
              <a:rPr dirty="0" sz="2300" spc="-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300">
                <a:solidFill>
                  <a:srgbClr val="808285"/>
                </a:solidFill>
                <a:latin typeface="Arial MT"/>
                <a:cs typeface="Arial MT"/>
              </a:rPr>
              <a:t>unidades</a:t>
            </a:r>
            <a:r>
              <a:rPr dirty="0" sz="2300" spc="-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300">
                <a:solidFill>
                  <a:srgbClr val="808285"/>
                </a:solidFill>
                <a:latin typeface="Arial MT"/>
                <a:cs typeface="Arial MT"/>
              </a:rPr>
              <a:t>a nivel</a:t>
            </a:r>
            <a:r>
              <a:rPr dirty="0" sz="2300" spc="-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300">
                <a:solidFill>
                  <a:srgbClr val="808285"/>
                </a:solidFill>
                <a:latin typeface="Arial MT"/>
                <a:cs typeface="Arial MT"/>
              </a:rPr>
              <a:t>de </a:t>
            </a:r>
            <a:r>
              <a:rPr dirty="0" sz="2300" spc="-10">
                <a:solidFill>
                  <a:srgbClr val="808285"/>
                </a:solidFill>
                <a:latin typeface="Arial MT"/>
                <a:cs typeface="Arial MT"/>
              </a:rPr>
              <a:t>excelencia </a:t>
            </a:r>
            <a:r>
              <a:rPr dirty="0" sz="2300">
                <a:solidFill>
                  <a:srgbClr val="808285"/>
                </a:solidFill>
                <a:latin typeface="Arial MT"/>
                <a:cs typeface="Arial MT"/>
              </a:rPr>
              <a:t>Recuperación de Confianza a con sus clientes (Just and</a:t>
            </a:r>
            <a:r>
              <a:rPr dirty="0" sz="2300" spc="-3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300" spc="-10">
                <a:solidFill>
                  <a:srgbClr val="808285"/>
                </a:solidFill>
                <a:latin typeface="Arial MT"/>
                <a:cs typeface="Arial MT"/>
              </a:rPr>
              <a:t>Time).</a:t>
            </a:r>
            <a:endParaRPr sz="2300">
              <a:latin typeface="Arial MT"/>
              <a:cs typeface="Arial MT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3582" y="4532990"/>
            <a:ext cx="89999" cy="89999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3582" y="4842590"/>
            <a:ext cx="89999" cy="89999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03582" y="5155789"/>
            <a:ext cx="89999" cy="90001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3582" y="5494190"/>
            <a:ext cx="89999" cy="89999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3582" y="5810990"/>
            <a:ext cx="89999" cy="89999"/>
          </a:xfrm>
          <a:prstGeom prst="rect">
            <a:avLst/>
          </a:prstGeom>
        </p:spPr>
      </p:pic>
      <p:sp>
        <p:nvSpPr>
          <p:cNvPr id="18" name="object 18" descr=""/>
          <p:cNvSpPr/>
          <p:nvPr/>
        </p:nvSpPr>
        <p:spPr>
          <a:xfrm>
            <a:off x="7507559" y="4234096"/>
            <a:ext cx="379730" cy="412115"/>
          </a:xfrm>
          <a:custGeom>
            <a:avLst/>
            <a:gdLst/>
            <a:ahLst/>
            <a:cxnLst/>
            <a:rect l="l" t="t" r="r" b="b"/>
            <a:pathLst>
              <a:path w="379729" h="412114">
                <a:moveTo>
                  <a:pt x="377207" y="0"/>
                </a:moveTo>
                <a:lnTo>
                  <a:pt x="332268" y="8188"/>
                </a:lnTo>
                <a:lnTo>
                  <a:pt x="293924" y="28448"/>
                </a:lnTo>
                <a:lnTo>
                  <a:pt x="257672" y="67529"/>
                </a:lnTo>
                <a:lnTo>
                  <a:pt x="212543" y="123409"/>
                </a:lnTo>
                <a:lnTo>
                  <a:pt x="187025" y="159466"/>
                </a:lnTo>
                <a:lnTo>
                  <a:pt x="160285" y="200258"/>
                </a:lnTo>
                <a:lnTo>
                  <a:pt x="132319" y="245792"/>
                </a:lnTo>
                <a:lnTo>
                  <a:pt x="103121" y="296078"/>
                </a:lnTo>
                <a:lnTo>
                  <a:pt x="100126" y="300474"/>
                </a:lnTo>
                <a:lnTo>
                  <a:pt x="97224" y="302627"/>
                </a:lnTo>
                <a:lnTo>
                  <a:pt x="91424" y="302627"/>
                </a:lnTo>
                <a:lnTo>
                  <a:pt x="88430" y="299726"/>
                </a:lnTo>
                <a:lnTo>
                  <a:pt x="85528" y="293832"/>
                </a:lnTo>
                <a:lnTo>
                  <a:pt x="65036" y="244890"/>
                </a:lnTo>
                <a:lnTo>
                  <a:pt x="59982" y="240491"/>
                </a:lnTo>
                <a:lnTo>
                  <a:pt x="52588" y="238993"/>
                </a:lnTo>
                <a:lnTo>
                  <a:pt x="47678" y="239552"/>
                </a:lnTo>
                <a:lnTo>
                  <a:pt x="41652" y="241216"/>
                </a:lnTo>
                <a:lnTo>
                  <a:pt x="6584" y="264213"/>
                </a:lnTo>
                <a:lnTo>
                  <a:pt x="0" y="282881"/>
                </a:lnTo>
                <a:lnTo>
                  <a:pt x="1497" y="287280"/>
                </a:lnTo>
                <a:lnTo>
                  <a:pt x="2152" y="292428"/>
                </a:lnTo>
                <a:lnTo>
                  <a:pt x="2152" y="298227"/>
                </a:lnTo>
                <a:lnTo>
                  <a:pt x="8364" y="317847"/>
                </a:lnTo>
                <a:lnTo>
                  <a:pt x="24826" y="362802"/>
                </a:lnTo>
                <a:lnTo>
                  <a:pt x="43887" y="402753"/>
                </a:lnTo>
                <a:lnTo>
                  <a:pt x="48286" y="405749"/>
                </a:lnTo>
                <a:lnTo>
                  <a:pt x="52588" y="410055"/>
                </a:lnTo>
                <a:lnTo>
                  <a:pt x="59982" y="411552"/>
                </a:lnTo>
                <a:lnTo>
                  <a:pt x="70181" y="410055"/>
                </a:lnTo>
                <a:lnTo>
                  <a:pt x="80181" y="410619"/>
                </a:lnTo>
                <a:lnTo>
                  <a:pt x="88278" y="410078"/>
                </a:lnTo>
                <a:lnTo>
                  <a:pt x="94461" y="408449"/>
                </a:lnTo>
                <a:lnTo>
                  <a:pt x="98722" y="405749"/>
                </a:lnTo>
                <a:lnTo>
                  <a:pt x="105000" y="402555"/>
                </a:lnTo>
                <a:lnTo>
                  <a:pt x="110759" y="397468"/>
                </a:lnTo>
                <a:lnTo>
                  <a:pt x="115975" y="390485"/>
                </a:lnTo>
                <a:lnTo>
                  <a:pt x="120620" y="381608"/>
                </a:lnTo>
                <a:lnTo>
                  <a:pt x="138419" y="349557"/>
                </a:lnTo>
                <a:lnTo>
                  <a:pt x="160259" y="313141"/>
                </a:lnTo>
                <a:lnTo>
                  <a:pt x="186143" y="272351"/>
                </a:lnTo>
                <a:lnTo>
                  <a:pt x="216068" y="227177"/>
                </a:lnTo>
                <a:lnTo>
                  <a:pt x="250037" y="177610"/>
                </a:lnTo>
                <a:lnTo>
                  <a:pt x="292656" y="118656"/>
                </a:lnTo>
                <a:lnTo>
                  <a:pt x="328432" y="71223"/>
                </a:lnTo>
                <a:lnTo>
                  <a:pt x="357364" y="35317"/>
                </a:lnTo>
                <a:lnTo>
                  <a:pt x="379454" y="10948"/>
                </a:lnTo>
                <a:lnTo>
                  <a:pt x="377207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8136204" y="4557953"/>
            <a:ext cx="779780" cy="1136015"/>
          </a:xfrm>
          <a:custGeom>
            <a:avLst/>
            <a:gdLst/>
            <a:ahLst/>
            <a:cxnLst/>
            <a:rect l="l" t="t" r="r" b="b"/>
            <a:pathLst>
              <a:path w="779779" h="1136014">
                <a:moveTo>
                  <a:pt x="379450" y="734847"/>
                </a:moveTo>
                <a:lnTo>
                  <a:pt x="377202" y="723900"/>
                </a:lnTo>
                <a:lnTo>
                  <a:pt x="353898" y="726478"/>
                </a:lnTo>
                <a:lnTo>
                  <a:pt x="332270" y="732091"/>
                </a:lnTo>
                <a:lnTo>
                  <a:pt x="293928" y="752348"/>
                </a:lnTo>
                <a:lnTo>
                  <a:pt x="257670" y="791425"/>
                </a:lnTo>
                <a:lnTo>
                  <a:pt x="212547" y="847305"/>
                </a:lnTo>
                <a:lnTo>
                  <a:pt x="187020" y="883361"/>
                </a:lnTo>
                <a:lnTo>
                  <a:pt x="160286" y="924153"/>
                </a:lnTo>
                <a:lnTo>
                  <a:pt x="132321" y="969695"/>
                </a:lnTo>
                <a:lnTo>
                  <a:pt x="103124" y="1019975"/>
                </a:lnTo>
                <a:lnTo>
                  <a:pt x="100126" y="1024369"/>
                </a:lnTo>
                <a:lnTo>
                  <a:pt x="97218" y="1026528"/>
                </a:lnTo>
                <a:lnTo>
                  <a:pt x="91427" y="1026528"/>
                </a:lnTo>
                <a:lnTo>
                  <a:pt x="88430" y="1023620"/>
                </a:lnTo>
                <a:lnTo>
                  <a:pt x="85521" y="1017727"/>
                </a:lnTo>
                <a:lnTo>
                  <a:pt x="65036" y="968794"/>
                </a:lnTo>
                <a:lnTo>
                  <a:pt x="59982" y="964387"/>
                </a:lnTo>
                <a:lnTo>
                  <a:pt x="52590" y="962888"/>
                </a:lnTo>
                <a:lnTo>
                  <a:pt x="47675" y="963447"/>
                </a:lnTo>
                <a:lnTo>
                  <a:pt x="41656" y="965111"/>
                </a:lnTo>
                <a:lnTo>
                  <a:pt x="6578" y="988110"/>
                </a:lnTo>
                <a:lnTo>
                  <a:pt x="0" y="1006779"/>
                </a:lnTo>
                <a:lnTo>
                  <a:pt x="1498" y="1011174"/>
                </a:lnTo>
                <a:lnTo>
                  <a:pt x="2146" y="1016330"/>
                </a:lnTo>
                <a:lnTo>
                  <a:pt x="2146" y="1022121"/>
                </a:lnTo>
                <a:lnTo>
                  <a:pt x="8369" y="1041742"/>
                </a:lnTo>
                <a:lnTo>
                  <a:pt x="24828" y="1086700"/>
                </a:lnTo>
                <a:lnTo>
                  <a:pt x="43891" y="1126655"/>
                </a:lnTo>
                <a:lnTo>
                  <a:pt x="48285" y="1129652"/>
                </a:lnTo>
                <a:lnTo>
                  <a:pt x="52590" y="1133957"/>
                </a:lnTo>
                <a:lnTo>
                  <a:pt x="59982" y="1135456"/>
                </a:lnTo>
                <a:lnTo>
                  <a:pt x="70180" y="1133957"/>
                </a:lnTo>
                <a:lnTo>
                  <a:pt x="80175" y="1134516"/>
                </a:lnTo>
                <a:lnTo>
                  <a:pt x="88277" y="1133983"/>
                </a:lnTo>
                <a:lnTo>
                  <a:pt x="94462" y="1132344"/>
                </a:lnTo>
                <a:lnTo>
                  <a:pt x="98717" y="1129652"/>
                </a:lnTo>
                <a:lnTo>
                  <a:pt x="105003" y="1126451"/>
                </a:lnTo>
                <a:lnTo>
                  <a:pt x="110756" y="1121371"/>
                </a:lnTo>
                <a:lnTo>
                  <a:pt x="115976" y="1114386"/>
                </a:lnTo>
                <a:lnTo>
                  <a:pt x="120624" y="1105509"/>
                </a:lnTo>
                <a:lnTo>
                  <a:pt x="138417" y="1073454"/>
                </a:lnTo>
                <a:lnTo>
                  <a:pt x="160261" y="1037043"/>
                </a:lnTo>
                <a:lnTo>
                  <a:pt x="186143" y="996251"/>
                </a:lnTo>
                <a:lnTo>
                  <a:pt x="216065" y="951077"/>
                </a:lnTo>
                <a:lnTo>
                  <a:pt x="250037" y="901509"/>
                </a:lnTo>
                <a:lnTo>
                  <a:pt x="292658" y="842556"/>
                </a:lnTo>
                <a:lnTo>
                  <a:pt x="328434" y="795121"/>
                </a:lnTo>
                <a:lnTo>
                  <a:pt x="357365" y="759218"/>
                </a:lnTo>
                <a:lnTo>
                  <a:pt x="379450" y="734847"/>
                </a:lnTo>
                <a:close/>
              </a:path>
              <a:path w="779779" h="1136014">
                <a:moveTo>
                  <a:pt x="646150" y="10947"/>
                </a:moveTo>
                <a:lnTo>
                  <a:pt x="643915" y="0"/>
                </a:lnTo>
                <a:lnTo>
                  <a:pt x="620610" y="2578"/>
                </a:lnTo>
                <a:lnTo>
                  <a:pt x="598970" y="8191"/>
                </a:lnTo>
                <a:lnTo>
                  <a:pt x="560628" y="28448"/>
                </a:lnTo>
                <a:lnTo>
                  <a:pt x="524370" y="67525"/>
                </a:lnTo>
                <a:lnTo>
                  <a:pt x="479247" y="123405"/>
                </a:lnTo>
                <a:lnTo>
                  <a:pt x="453732" y="159461"/>
                </a:lnTo>
                <a:lnTo>
                  <a:pt x="426986" y="200253"/>
                </a:lnTo>
                <a:lnTo>
                  <a:pt x="399021" y="245795"/>
                </a:lnTo>
                <a:lnTo>
                  <a:pt x="369824" y="296075"/>
                </a:lnTo>
                <a:lnTo>
                  <a:pt x="366826" y="300469"/>
                </a:lnTo>
                <a:lnTo>
                  <a:pt x="363931" y="302628"/>
                </a:lnTo>
                <a:lnTo>
                  <a:pt x="358127" y="302628"/>
                </a:lnTo>
                <a:lnTo>
                  <a:pt x="355130" y="299720"/>
                </a:lnTo>
                <a:lnTo>
                  <a:pt x="352234" y="293827"/>
                </a:lnTo>
                <a:lnTo>
                  <a:pt x="331736" y="244881"/>
                </a:lnTo>
                <a:lnTo>
                  <a:pt x="326682" y="240487"/>
                </a:lnTo>
                <a:lnTo>
                  <a:pt x="319290" y="238988"/>
                </a:lnTo>
                <a:lnTo>
                  <a:pt x="314375" y="239547"/>
                </a:lnTo>
                <a:lnTo>
                  <a:pt x="308356" y="241211"/>
                </a:lnTo>
                <a:lnTo>
                  <a:pt x="273291" y="264210"/>
                </a:lnTo>
                <a:lnTo>
                  <a:pt x="266700" y="282879"/>
                </a:lnTo>
                <a:lnTo>
                  <a:pt x="268198" y="287274"/>
                </a:lnTo>
                <a:lnTo>
                  <a:pt x="268859" y="292430"/>
                </a:lnTo>
                <a:lnTo>
                  <a:pt x="268859" y="298221"/>
                </a:lnTo>
                <a:lnTo>
                  <a:pt x="275069" y="317842"/>
                </a:lnTo>
                <a:lnTo>
                  <a:pt x="291528" y="362800"/>
                </a:lnTo>
                <a:lnTo>
                  <a:pt x="310591" y="402755"/>
                </a:lnTo>
                <a:lnTo>
                  <a:pt x="314985" y="405752"/>
                </a:lnTo>
                <a:lnTo>
                  <a:pt x="319290" y="410057"/>
                </a:lnTo>
                <a:lnTo>
                  <a:pt x="326682" y="411543"/>
                </a:lnTo>
                <a:lnTo>
                  <a:pt x="336880" y="410057"/>
                </a:lnTo>
                <a:lnTo>
                  <a:pt x="346887" y="410616"/>
                </a:lnTo>
                <a:lnTo>
                  <a:pt x="354977" y="410070"/>
                </a:lnTo>
                <a:lnTo>
                  <a:pt x="361162" y="408444"/>
                </a:lnTo>
                <a:lnTo>
                  <a:pt x="365429" y="405752"/>
                </a:lnTo>
                <a:lnTo>
                  <a:pt x="371703" y="402551"/>
                </a:lnTo>
                <a:lnTo>
                  <a:pt x="377456" y="397459"/>
                </a:lnTo>
                <a:lnTo>
                  <a:pt x="382676" y="390486"/>
                </a:lnTo>
                <a:lnTo>
                  <a:pt x="387324" y="381609"/>
                </a:lnTo>
                <a:lnTo>
                  <a:pt x="405117" y="349554"/>
                </a:lnTo>
                <a:lnTo>
                  <a:pt x="426961" y="313143"/>
                </a:lnTo>
                <a:lnTo>
                  <a:pt x="452843" y="272351"/>
                </a:lnTo>
                <a:lnTo>
                  <a:pt x="482765" y="227177"/>
                </a:lnTo>
                <a:lnTo>
                  <a:pt x="516737" y="177609"/>
                </a:lnTo>
                <a:lnTo>
                  <a:pt x="559358" y="118656"/>
                </a:lnTo>
                <a:lnTo>
                  <a:pt x="595134" y="71221"/>
                </a:lnTo>
                <a:lnTo>
                  <a:pt x="624065" y="35318"/>
                </a:lnTo>
                <a:lnTo>
                  <a:pt x="646150" y="10947"/>
                </a:lnTo>
                <a:close/>
              </a:path>
              <a:path w="779779" h="1136014">
                <a:moveTo>
                  <a:pt x="779500" y="315747"/>
                </a:moveTo>
                <a:lnTo>
                  <a:pt x="777252" y="304800"/>
                </a:lnTo>
                <a:lnTo>
                  <a:pt x="753948" y="307378"/>
                </a:lnTo>
                <a:lnTo>
                  <a:pt x="732320" y="312991"/>
                </a:lnTo>
                <a:lnTo>
                  <a:pt x="693978" y="333248"/>
                </a:lnTo>
                <a:lnTo>
                  <a:pt x="657720" y="372325"/>
                </a:lnTo>
                <a:lnTo>
                  <a:pt x="612597" y="428205"/>
                </a:lnTo>
                <a:lnTo>
                  <a:pt x="587070" y="464261"/>
                </a:lnTo>
                <a:lnTo>
                  <a:pt x="560336" y="505053"/>
                </a:lnTo>
                <a:lnTo>
                  <a:pt x="532371" y="550595"/>
                </a:lnTo>
                <a:lnTo>
                  <a:pt x="503174" y="600875"/>
                </a:lnTo>
                <a:lnTo>
                  <a:pt x="500176" y="605269"/>
                </a:lnTo>
                <a:lnTo>
                  <a:pt x="497268" y="607428"/>
                </a:lnTo>
                <a:lnTo>
                  <a:pt x="491477" y="607428"/>
                </a:lnTo>
                <a:lnTo>
                  <a:pt x="488480" y="604520"/>
                </a:lnTo>
                <a:lnTo>
                  <a:pt x="485571" y="598627"/>
                </a:lnTo>
                <a:lnTo>
                  <a:pt x="465086" y="549694"/>
                </a:lnTo>
                <a:lnTo>
                  <a:pt x="460032" y="545287"/>
                </a:lnTo>
                <a:lnTo>
                  <a:pt x="452640" y="543788"/>
                </a:lnTo>
                <a:lnTo>
                  <a:pt x="447725" y="544347"/>
                </a:lnTo>
                <a:lnTo>
                  <a:pt x="441706" y="546011"/>
                </a:lnTo>
                <a:lnTo>
                  <a:pt x="406628" y="569010"/>
                </a:lnTo>
                <a:lnTo>
                  <a:pt x="400050" y="587679"/>
                </a:lnTo>
                <a:lnTo>
                  <a:pt x="401548" y="592074"/>
                </a:lnTo>
                <a:lnTo>
                  <a:pt x="402196" y="597230"/>
                </a:lnTo>
                <a:lnTo>
                  <a:pt x="402196" y="603021"/>
                </a:lnTo>
                <a:lnTo>
                  <a:pt x="408419" y="622642"/>
                </a:lnTo>
                <a:lnTo>
                  <a:pt x="424878" y="667600"/>
                </a:lnTo>
                <a:lnTo>
                  <a:pt x="443941" y="707555"/>
                </a:lnTo>
                <a:lnTo>
                  <a:pt x="448335" y="710552"/>
                </a:lnTo>
                <a:lnTo>
                  <a:pt x="452640" y="714857"/>
                </a:lnTo>
                <a:lnTo>
                  <a:pt x="460032" y="716356"/>
                </a:lnTo>
                <a:lnTo>
                  <a:pt x="470230" y="714857"/>
                </a:lnTo>
                <a:lnTo>
                  <a:pt x="480225" y="715416"/>
                </a:lnTo>
                <a:lnTo>
                  <a:pt x="488327" y="714883"/>
                </a:lnTo>
                <a:lnTo>
                  <a:pt x="494512" y="713244"/>
                </a:lnTo>
                <a:lnTo>
                  <a:pt x="498767" y="710552"/>
                </a:lnTo>
                <a:lnTo>
                  <a:pt x="505053" y="707351"/>
                </a:lnTo>
                <a:lnTo>
                  <a:pt x="510806" y="702271"/>
                </a:lnTo>
                <a:lnTo>
                  <a:pt x="516026" y="695286"/>
                </a:lnTo>
                <a:lnTo>
                  <a:pt x="520674" y="686409"/>
                </a:lnTo>
                <a:lnTo>
                  <a:pt x="538467" y="654354"/>
                </a:lnTo>
                <a:lnTo>
                  <a:pt x="560311" y="617943"/>
                </a:lnTo>
                <a:lnTo>
                  <a:pt x="586193" y="577151"/>
                </a:lnTo>
                <a:lnTo>
                  <a:pt x="616115" y="531977"/>
                </a:lnTo>
                <a:lnTo>
                  <a:pt x="650087" y="482409"/>
                </a:lnTo>
                <a:lnTo>
                  <a:pt x="692708" y="423456"/>
                </a:lnTo>
                <a:lnTo>
                  <a:pt x="728484" y="376021"/>
                </a:lnTo>
                <a:lnTo>
                  <a:pt x="757415" y="340118"/>
                </a:lnTo>
                <a:lnTo>
                  <a:pt x="779500" y="315747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9355410" y="5643796"/>
            <a:ext cx="379730" cy="412115"/>
          </a:xfrm>
          <a:custGeom>
            <a:avLst/>
            <a:gdLst/>
            <a:ahLst/>
            <a:cxnLst/>
            <a:rect l="l" t="t" r="r" b="b"/>
            <a:pathLst>
              <a:path w="379729" h="412114">
                <a:moveTo>
                  <a:pt x="377207" y="0"/>
                </a:moveTo>
                <a:lnTo>
                  <a:pt x="332268" y="8187"/>
                </a:lnTo>
                <a:lnTo>
                  <a:pt x="293924" y="28446"/>
                </a:lnTo>
                <a:lnTo>
                  <a:pt x="257672" y="67528"/>
                </a:lnTo>
                <a:lnTo>
                  <a:pt x="212543" y="123408"/>
                </a:lnTo>
                <a:lnTo>
                  <a:pt x="187025" y="159465"/>
                </a:lnTo>
                <a:lnTo>
                  <a:pt x="160285" y="200257"/>
                </a:lnTo>
                <a:lnTo>
                  <a:pt x="132319" y="245791"/>
                </a:lnTo>
                <a:lnTo>
                  <a:pt x="103121" y="296077"/>
                </a:lnTo>
                <a:lnTo>
                  <a:pt x="100126" y="300473"/>
                </a:lnTo>
                <a:lnTo>
                  <a:pt x="97224" y="302625"/>
                </a:lnTo>
                <a:lnTo>
                  <a:pt x="91424" y="302625"/>
                </a:lnTo>
                <a:lnTo>
                  <a:pt x="88430" y="299725"/>
                </a:lnTo>
                <a:lnTo>
                  <a:pt x="85528" y="293831"/>
                </a:lnTo>
                <a:lnTo>
                  <a:pt x="65036" y="244889"/>
                </a:lnTo>
                <a:lnTo>
                  <a:pt x="59982" y="240489"/>
                </a:lnTo>
                <a:lnTo>
                  <a:pt x="52588" y="238992"/>
                </a:lnTo>
                <a:lnTo>
                  <a:pt x="47677" y="239551"/>
                </a:lnTo>
                <a:lnTo>
                  <a:pt x="41652" y="241215"/>
                </a:lnTo>
                <a:lnTo>
                  <a:pt x="6584" y="264212"/>
                </a:lnTo>
                <a:lnTo>
                  <a:pt x="0" y="282879"/>
                </a:lnTo>
                <a:lnTo>
                  <a:pt x="1497" y="287279"/>
                </a:lnTo>
                <a:lnTo>
                  <a:pt x="2152" y="292427"/>
                </a:lnTo>
                <a:lnTo>
                  <a:pt x="2152" y="298226"/>
                </a:lnTo>
                <a:lnTo>
                  <a:pt x="8364" y="317845"/>
                </a:lnTo>
                <a:lnTo>
                  <a:pt x="24826" y="362801"/>
                </a:lnTo>
                <a:lnTo>
                  <a:pt x="43887" y="402752"/>
                </a:lnTo>
                <a:lnTo>
                  <a:pt x="48286" y="405748"/>
                </a:lnTo>
                <a:lnTo>
                  <a:pt x="52588" y="410053"/>
                </a:lnTo>
                <a:lnTo>
                  <a:pt x="59982" y="411551"/>
                </a:lnTo>
                <a:lnTo>
                  <a:pt x="70181" y="410053"/>
                </a:lnTo>
                <a:lnTo>
                  <a:pt x="80181" y="410618"/>
                </a:lnTo>
                <a:lnTo>
                  <a:pt x="88277" y="410077"/>
                </a:lnTo>
                <a:lnTo>
                  <a:pt x="94461" y="408448"/>
                </a:lnTo>
                <a:lnTo>
                  <a:pt x="98722" y="405748"/>
                </a:lnTo>
                <a:lnTo>
                  <a:pt x="105000" y="402554"/>
                </a:lnTo>
                <a:lnTo>
                  <a:pt x="110759" y="397466"/>
                </a:lnTo>
                <a:lnTo>
                  <a:pt x="115975" y="390484"/>
                </a:lnTo>
                <a:lnTo>
                  <a:pt x="120620" y="381607"/>
                </a:lnTo>
                <a:lnTo>
                  <a:pt x="138418" y="349556"/>
                </a:lnTo>
                <a:lnTo>
                  <a:pt x="160259" y="313140"/>
                </a:lnTo>
                <a:lnTo>
                  <a:pt x="186142" y="272350"/>
                </a:lnTo>
                <a:lnTo>
                  <a:pt x="216068" y="227176"/>
                </a:lnTo>
                <a:lnTo>
                  <a:pt x="250037" y="177609"/>
                </a:lnTo>
                <a:lnTo>
                  <a:pt x="292656" y="118655"/>
                </a:lnTo>
                <a:lnTo>
                  <a:pt x="328432" y="71221"/>
                </a:lnTo>
                <a:lnTo>
                  <a:pt x="357364" y="35316"/>
                </a:lnTo>
                <a:lnTo>
                  <a:pt x="379454" y="10947"/>
                </a:lnTo>
                <a:lnTo>
                  <a:pt x="377207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1" name="object 21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46732" y="6410466"/>
            <a:ext cx="5890046" cy="278301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10648" y="6782075"/>
            <a:ext cx="5811261" cy="199990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05991" y="7173950"/>
            <a:ext cx="3827951" cy="221590"/>
          </a:xfrm>
          <a:prstGeom prst="rect">
            <a:avLst/>
          </a:prstGeom>
        </p:spPr>
      </p:pic>
      <p:pic>
        <p:nvPicPr>
          <p:cNvPr id="24" name="object 24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013939" y="7124025"/>
            <a:ext cx="1844617" cy="315976"/>
          </a:xfrm>
          <a:prstGeom prst="rect">
            <a:avLst/>
          </a:prstGeom>
        </p:spPr>
      </p:pic>
      <p:sp>
        <p:nvSpPr>
          <p:cNvPr id="25" name="object 25" descr=""/>
          <p:cNvSpPr txBox="1"/>
          <p:nvPr/>
        </p:nvSpPr>
        <p:spPr>
          <a:xfrm>
            <a:off x="8007588" y="6741728"/>
            <a:ext cx="1832610" cy="30607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dirty="0" sz="1600">
                <a:solidFill>
                  <a:srgbClr val="FFFFFF"/>
                </a:solidFill>
                <a:latin typeface="Arial MT"/>
                <a:cs typeface="Arial MT"/>
              </a:rPr>
              <a:t>TEL.</a:t>
            </a:r>
            <a:r>
              <a:rPr dirty="0" sz="1600" spc="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FFFFFF"/>
                </a:solidFill>
                <a:latin typeface="Arial MT"/>
                <a:cs typeface="Arial MT"/>
              </a:rPr>
              <a:t>811</a:t>
            </a:r>
            <a:r>
              <a:rPr dirty="0" sz="1600" spc="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FFFFFF"/>
                </a:solidFill>
                <a:latin typeface="Arial MT"/>
                <a:cs typeface="Arial MT"/>
              </a:rPr>
              <a:t>237</a:t>
            </a:r>
            <a:r>
              <a:rPr dirty="0" sz="1600" spc="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FFFFFF"/>
                </a:solidFill>
                <a:latin typeface="Arial MT"/>
                <a:cs typeface="Arial MT"/>
              </a:rPr>
              <a:t>13</a:t>
            </a:r>
            <a:r>
              <a:rPr dirty="0" sz="1600" spc="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600" spc="-25">
                <a:solidFill>
                  <a:srgbClr val="FFFFFF"/>
                </a:solidFill>
                <a:latin typeface="Arial MT"/>
                <a:cs typeface="Arial MT"/>
              </a:rPr>
              <a:t>97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311" y="427071"/>
            <a:ext cx="1401627" cy="1213750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834562" y="4214512"/>
            <a:ext cx="4533900" cy="3022600"/>
            <a:chOff x="834562" y="4214512"/>
            <a:chExt cx="4533900" cy="3022600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4562" y="4214512"/>
              <a:ext cx="4533889" cy="3022593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4373928" y="4369711"/>
              <a:ext cx="798195" cy="1055370"/>
            </a:xfrm>
            <a:custGeom>
              <a:avLst/>
              <a:gdLst/>
              <a:ahLst/>
              <a:cxnLst/>
              <a:rect l="l" t="t" r="r" b="b"/>
              <a:pathLst>
                <a:path w="798195" h="1055370">
                  <a:moveTo>
                    <a:pt x="607941" y="962554"/>
                  </a:moveTo>
                  <a:lnTo>
                    <a:pt x="468049" y="962554"/>
                  </a:lnTo>
                  <a:lnTo>
                    <a:pt x="497761" y="1054836"/>
                  </a:lnTo>
                  <a:lnTo>
                    <a:pt x="624513" y="1014030"/>
                  </a:lnTo>
                  <a:lnTo>
                    <a:pt x="607941" y="962554"/>
                  </a:lnTo>
                  <a:close/>
                </a:path>
                <a:path w="798195" h="1055370">
                  <a:moveTo>
                    <a:pt x="239569" y="729331"/>
                  </a:moveTo>
                  <a:lnTo>
                    <a:pt x="122875" y="869980"/>
                  </a:lnTo>
                  <a:lnTo>
                    <a:pt x="158584" y="897535"/>
                  </a:lnTo>
                  <a:lnTo>
                    <a:pt x="195647" y="921521"/>
                  </a:lnTo>
                  <a:lnTo>
                    <a:pt x="234448" y="941437"/>
                  </a:lnTo>
                  <a:lnTo>
                    <a:pt x="275374" y="956787"/>
                  </a:lnTo>
                  <a:lnTo>
                    <a:pt x="318811" y="967072"/>
                  </a:lnTo>
                  <a:lnTo>
                    <a:pt x="365146" y="971793"/>
                  </a:lnTo>
                  <a:lnTo>
                    <a:pt x="414763" y="970453"/>
                  </a:lnTo>
                  <a:lnTo>
                    <a:pt x="468049" y="962554"/>
                  </a:lnTo>
                  <a:lnTo>
                    <a:pt x="607941" y="962554"/>
                  </a:lnTo>
                  <a:lnTo>
                    <a:pt x="594802" y="921744"/>
                  </a:lnTo>
                  <a:lnTo>
                    <a:pt x="653285" y="891946"/>
                  </a:lnTo>
                  <a:lnTo>
                    <a:pt x="700802" y="858953"/>
                  </a:lnTo>
                  <a:lnTo>
                    <a:pt x="738031" y="823273"/>
                  </a:lnTo>
                  <a:lnTo>
                    <a:pt x="749114" y="808081"/>
                  </a:lnTo>
                  <a:lnTo>
                    <a:pt x="425674" y="808081"/>
                  </a:lnTo>
                  <a:lnTo>
                    <a:pt x="375846" y="803146"/>
                  </a:lnTo>
                  <a:lnTo>
                    <a:pt x="329950" y="786132"/>
                  </a:lnTo>
                  <a:lnTo>
                    <a:pt x="285390" y="760405"/>
                  </a:lnTo>
                  <a:lnTo>
                    <a:pt x="239569" y="729331"/>
                  </a:lnTo>
                  <a:close/>
                </a:path>
                <a:path w="798195" h="1055370">
                  <a:moveTo>
                    <a:pt x="491727" y="616838"/>
                  </a:moveTo>
                  <a:lnTo>
                    <a:pt x="364104" y="616838"/>
                  </a:lnTo>
                  <a:lnTo>
                    <a:pt x="425674" y="808081"/>
                  </a:lnTo>
                  <a:lnTo>
                    <a:pt x="749114" y="808081"/>
                  </a:lnTo>
                  <a:lnTo>
                    <a:pt x="765651" y="785415"/>
                  </a:lnTo>
                  <a:lnTo>
                    <a:pt x="770961" y="774184"/>
                  </a:lnTo>
                  <a:lnTo>
                    <a:pt x="542386" y="774184"/>
                  </a:lnTo>
                  <a:lnTo>
                    <a:pt x="491816" y="617114"/>
                  </a:lnTo>
                  <a:lnTo>
                    <a:pt x="491727" y="616838"/>
                  </a:lnTo>
                  <a:close/>
                </a:path>
                <a:path w="798195" h="1055370">
                  <a:moveTo>
                    <a:pt x="790437" y="609627"/>
                  </a:moveTo>
                  <a:lnTo>
                    <a:pt x="489406" y="609627"/>
                  </a:lnTo>
                  <a:lnTo>
                    <a:pt x="529388" y="613514"/>
                  </a:lnTo>
                  <a:lnTo>
                    <a:pt x="558151" y="624003"/>
                  </a:lnTo>
                  <a:lnTo>
                    <a:pt x="577698" y="641601"/>
                  </a:lnTo>
                  <a:lnTo>
                    <a:pt x="590033" y="666810"/>
                  </a:lnTo>
                  <a:lnTo>
                    <a:pt x="595788" y="698322"/>
                  </a:lnTo>
                  <a:lnTo>
                    <a:pt x="590669" y="726430"/>
                  </a:lnTo>
                  <a:lnTo>
                    <a:pt x="573320" y="751572"/>
                  </a:lnTo>
                  <a:lnTo>
                    <a:pt x="542386" y="774184"/>
                  </a:lnTo>
                  <a:lnTo>
                    <a:pt x="770961" y="774184"/>
                  </a:lnTo>
                  <a:lnTo>
                    <a:pt x="784340" y="745888"/>
                  </a:lnTo>
                  <a:lnTo>
                    <a:pt x="794777" y="705199"/>
                  </a:lnTo>
                  <a:lnTo>
                    <a:pt x="797642" y="663857"/>
                  </a:lnTo>
                  <a:lnTo>
                    <a:pt x="793612" y="622371"/>
                  </a:lnTo>
                  <a:lnTo>
                    <a:pt x="790437" y="609627"/>
                  </a:lnTo>
                  <a:close/>
                </a:path>
                <a:path w="798195" h="1055370">
                  <a:moveTo>
                    <a:pt x="298043" y="0"/>
                  </a:moveTo>
                  <a:lnTo>
                    <a:pt x="171287" y="40810"/>
                  </a:lnTo>
                  <a:lnTo>
                    <a:pt x="195630" y="116420"/>
                  </a:lnTo>
                  <a:lnTo>
                    <a:pt x="147081" y="140155"/>
                  </a:lnTo>
                  <a:lnTo>
                    <a:pt x="104807" y="168130"/>
                  </a:lnTo>
                  <a:lnTo>
                    <a:pt x="69162" y="200041"/>
                  </a:lnTo>
                  <a:lnTo>
                    <a:pt x="40503" y="235581"/>
                  </a:lnTo>
                  <a:lnTo>
                    <a:pt x="19186" y="274443"/>
                  </a:lnTo>
                  <a:lnTo>
                    <a:pt x="5566" y="316321"/>
                  </a:lnTo>
                  <a:lnTo>
                    <a:pt x="0" y="360909"/>
                  </a:lnTo>
                  <a:lnTo>
                    <a:pt x="2842" y="407900"/>
                  </a:lnTo>
                  <a:lnTo>
                    <a:pt x="14450" y="456987"/>
                  </a:lnTo>
                  <a:lnTo>
                    <a:pt x="35419" y="505917"/>
                  </a:lnTo>
                  <a:lnTo>
                    <a:pt x="62715" y="544477"/>
                  </a:lnTo>
                  <a:lnTo>
                    <a:pt x="95543" y="573772"/>
                  </a:lnTo>
                  <a:lnTo>
                    <a:pt x="133106" y="594907"/>
                  </a:lnTo>
                  <a:lnTo>
                    <a:pt x="174609" y="608986"/>
                  </a:lnTo>
                  <a:lnTo>
                    <a:pt x="219256" y="617114"/>
                  </a:lnTo>
                  <a:lnTo>
                    <a:pt x="266252" y="620396"/>
                  </a:lnTo>
                  <a:lnTo>
                    <a:pt x="314799" y="619936"/>
                  </a:lnTo>
                  <a:lnTo>
                    <a:pt x="364104" y="616838"/>
                  </a:lnTo>
                  <a:lnTo>
                    <a:pt x="491727" y="616838"/>
                  </a:lnTo>
                  <a:lnTo>
                    <a:pt x="489406" y="609627"/>
                  </a:lnTo>
                  <a:lnTo>
                    <a:pt x="790437" y="609627"/>
                  </a:lnTo>
                  <a:lnTo>
                    <a:pt x="783366" y="581249"/>
                  </a:lnTo>
                  <a:lnTo>
                    <a:pt x="763757" y="534181"/>
                  </a:lnTo>
                  <a:lnTo>
                    <a:pt x="738526" y="496224"/>
                  </a:lnTo>
                  <a:lnTo>
                    <a:pt x="707957" y="466591"/>
                  </a:lnTo>
                  <a:lnTo>
                    <a:pt x="672329" y="444495"/>
                  </a:lnTo>
                  <a:lnTo>
                    <a:pt x="631927" y="429148"/>
                  </a:lnTo>
                  <a:lnTo>
                    <a:pt x="630899" y="428933"/>
                  </a:lnTo>
                  <a:lnTo>
                    <a:pt x="303606" y="428933"/>
                  </a:lnTo>
                  <a:lnTo>
                    <a:pt x="267700" y="425671"/>
                  </a:lnTo>
                  <a:lnTo>
                    <a:pt x="240618" y="416233"/>
                  </a:lnTo>
                  <a:lnTo>
                    <a:pt x="221165" y="399047"/>
                  </a:lnTo>
                  <a:lnTo>
                    <a:pt x="208144" y="372543"/>
                  </a:lnTo>
                  <a:lnTo>
                    <a:pt x="203298" y="343021"/>
                  </a:lnTo>
                  <a:lnTo>
                    <a:pt x="208548" y="315196"/>
                  </a:lnTo>
                  <a:lnTo>
                    <a:pt x="224573" y="290115"/>
                  </a:lnTo>
                  <a:lnTo>
                    <a:pt x="252057" y="268823"/>
                  </a:lnTo>
                  <a:lnTo>
                    <a:pt x="379682" y="268823"/>
                  </a:lnTo>
                  <a:lnTo>
                    <a:pt x="371274" y="242708"/>
                  </a:lnTo>
                  <a:lnTo>
                    <a:pt x="548412" y="242708"/>
                  </a:lnTo>
                  <a:lnTo>
                    <a:pt x="615283" y="150649"/>
                  </a:lnTo>
                  <a:lnTo>
                    <a:pt x="576488" y="124538"/>
                  </a:lnTo>
                  <a:lnTo>
                    <a:pt x="535004" y="102461"/>
                  </a:lnTo>
                  <a:lnTo>
                    <a:pt x="489895" y="85642"/>
                  </a:lnTo>
                  <a:lnTo>
                    <a:pt x="457721" y="78944"/>
                  </a:lnTo>
                  <a:lnTo>
                    <a:pt x="323460" y="78944"/>
                  </a:lnTo>
                  <a:lnTo>
                    <a:pt x="298043" y="0"/>
                  </a:lnTo>
                  <a:close/>
                </a:path>
                <a:path w="798195" h="1055370">
                  <a:moveTo>
                    <a:pt x="379682" y="268823"/>
                  </a:moveTo>
                  <a:lnTo>
                    <a:pt x="252057" y="268823"/>
                  </a:lnTo>
                  <a:lnTo>
                    <a:pt x="303606" y="428933"/>
                  </a:lnTo>
                  <a:lnTo>
                    <a:pt x="630899" y="428933"/>
                  </a:lnTo>
                  <a:lnTo>
                    <a:pt x="587030" y="419763"/>
                  </a:lnTo>
                  <a:lnTo>
                    <a:pt x="583977" y="419501"/>
                  </a:lnTo>
                  <a:lnTo>
                    <a:pt x="428194" y="419501"/>
                  </a:lnTo>
                  <a:lnTo>
                    <a:pt x="379682" y="268823"/>
                  </a:lnTo>
                  <a:close/>
                </a:path>
                <a:path w="798195" h="1055370">
                  <a:moveTo>
                    <a:pt x="537921" y="415551"/>
                  </a:moveTo>
                  <a:lnTo>
                    <a:pt x="484882" y="415727"/>
                  </a:lnTo>
                  <a:lnTo>
                    <a:pt x="428194" y="419501"/>
                  </a:lnTo>
                  <a:lnTo>
                    <a:pt x="583977" y="419501"/>
                  </a:lnTo>
                  <a:lnTo>
                    <a:pt x="537921" y="415551"/>
                  </a:lnTo>
                  <a:close/>
                </a:path>
                <a:path w="798195" h="1055370">
                  <a:moveTo>
                    <a:pt x="548412" y="242708"/>
                  </a:moveTo>
                  <a:lnTo>
                    <a:pt x="371274" y="242708"/>
                  </a:lnTo>
                  <a:lnTo>
                    <a:pt x="408257" y="249669"/>
                  </a:lnTo>
                  <a:lnTo>
                    <a:pt x="442265" y="263110"/>
                  </a:lnTo>
                  <a:lnTo>
                    <a:pt x="474146" y="281378"/>
                  </a:lnTo>
                  <a:lnTo>
                    <a:pt x="504748" y="302817"/>
                  </a:lnTo>
                  <a:lnTo>
                    <a:pt x="548412" y="242708"/>
                  </a:lnTo>
                  <a:close/>
                </a:path>
                <a:path w="798195" h="1055370">
                  <a:moveTo>
                    <a:pt x="385059" y="72662"/>
                  </a:moveTo>
                  <a:lnTo>
                    <a:pt x="323460" y="78944"/>
                  </a:lnTo>
                  <a:lnTo>
                    <a:pt x="457721" y="78944"/>
                  </a:lnTo>
                  <a:lnTo>
                    <a:pt x="440226" y="75302"/>
                  </a:lnTo>
                  <a:lnTo>
                    <a:pt x="385059" y="72662"/>
                  </a:lnTo>
                  <a:close/>
                </a:path>
              </a:pathLst>
            </a:custGeom>
            <a:solidFill>
              <a:srgbClr val="00A65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461135" y="1597997"/>
            <a:ext cx="5333365" cy="2383155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2200" spc="-10" b="1" i="1">
                <a:solidFill>
                  <a:srgbClr val="23A0D6"/>
                </a:solidFill>
                <a:latin typeface="Verdana"/>
                <a:cs typeface="Verdana"/>
              </a:rPr>
              <a:t>Appsendia</a:t>
            </a:r>
            <a:endParaRPr sz="2200">
              <a:latin typeface="Verdana"/>
              <a:cs typeface="Verdana"/>
            </a:endParaRPr>
          </a:p>
          <a:p>
            <a:pPr marL="125730">
              <a:lnSpc>
                <a:spcPct val="100000"/>
              </a:lnSpc>
              <a:spcBef>
                <a:spcPts val="459"/>
              </a:spcBef>
            </a:pPr>
            <a:r>
              <a:rPr dirty="0" sz="3150">
                <a:solidFill>
                  <a:srgbClr val="58595B"/>
                </a:solidFill>
                <a:latin typeface="Arial MT"/>
                <a:cs typeface="Arial MT"/>
              </a:rPr>
              <a:t>Con</a:t>
            </a:r>
            <a:r>
              <a:rPr dirty="0" sz="3150" spc="-6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58595B"/>
                </a:solidFill>
                <a:latin typeface="Arial MT"/>
                <a:cs typeface="Arial MT"/>
              </a:rPr>
              <a:t>su</a:t>
            </a:r>
            <a:r>
              <a:rPr dirty="0" sz="3150" spc="-6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58595B"/>
                </a:solidFill>
                <a:latin typeface="Arial MT"/>
                <a:cs typeface="Arial MT"/>
              </a:rPr>
              <a:t>sistema</a:t>
            </a:r>
            <a:r>
              <a:rPr dirty="0" sz="3150" spc="-65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58595B"/>
                </a:solidFill>
                <a:latin typeface="Arial MT"/>
                <a:cs typeface="Arial MT"/>
              </a:rPr>
              <a:t>de</a:t>
            </a:r>
            <a:r>
              <a:rPr dirty="0" sz="3150" spc="-60">
                <a:solidFill>
                  <a:srgbClr val="58595B"/>
                </a:solidFill>
                <a:latin typeface="Arial MT"/>
                <a:cs typeface="Arial MT"/>
              </a:rPr>
              <a:t> </a:t>
            </a:r>
            <a:r>
              <a:rPr dirty="0" sz="3150" spc="-10">
                <a:solidFill>
                  <a:srgbClr val="58595B"/>
                </a:solidFill>
                <a:latin typeface="Arial MT"/>
                <a:cs typeface="Arial MT"/>
              </a:rPr>
              <a:t>Monitoreo</a:t>
            </a:r>
            <a:endParaRPr sz="3150">
              <a:latin typeface="Arial MT"/>
              <a:cs typeface="Arial MT"/>
            </a:endParaRPr>
          </a:p>
          <a:p>
            <a:pPr algn="ctr" marR="383540">
              <a:lnSpc>
                <a:spcPts val="2780"/>
              </a:lnSpc>
              <a:spcBef>
                <a:spcPts val="1200"/>
              </a:spcBef>
            </a:pP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El</a:t>
            </a:r>
            <a:r>
              <a:rPr dirty="0" sz="2400" spc="-5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Operador</a:t>
            </a:r>
            <a:r>
              <a:rPr dirty="0" sz="2400" spc="-5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se</a:t>
            </a:r>
            <a:r>
              <a:rPr dirty="0" sz="2400" spc="-5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entera</a:t>
            </a:r>
            <a:r>
              <a:rPr dirty="0" sz="2400" spc="-5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808285"/>
                </a:solidFill>
                <a:latin typeface="Arial MT"/>
                <a:cs typeface="Arial MT"/>
              </a:rPr>
              <a:t>cuando</a:t>
            </a:r>
            <a:endParaRPr sz="2400">
              <a:latin typeface="Arial MT"/>
              <a:cs typeface="Arial MT"/>
            </a:endParaRPr>
          </a:p>
          <a:p>
            <a:pPr marL="852169">
              <a:lnSpc>
                <a:spcPts val="2780"/>
              </a:lnSpc>
            </a:pP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el</a:t>
            </a:r>
            <a:r>
              <a:rPr dirty="0" sz="2400" spc="2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 spc="50">
                <a:solidFill>
                  <a:srgbClr val="808285"/>
                </a:solidFill>
                <a:latin typeface="Arial MT"/>
                <a:cs typeface="Arial MT"/>
              </a:rPr>
              <a:t>ERROR</a:t>
            </a:r>
            <a:r>
              <a:rPr dirty="0" sz="2400" spc="2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ya</a:t>
            </a:r>
            <a:r>
              <a:rPr dirty="0" sz="2400" spc="-1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esta</a:t>
            </a:r>
            <a:r>
              <a:rPr dirty="0" sz="2400" spc="-2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808285"/>
                </a:solidFill>
                <a:latin typeface="Arial MT"/>
                <a:cs typeface="Arial MT"/>
              </a:rPr>
              <a:t>avanzando</a:t>
            </a:r>
            <a:endParaRPr sz="2400">
              <a:latin typeface="Arial MT"/>
              <a:cs typeface="Arial MT"/>
            </a:endParaRPr>
          </a:p>
          <a:p>
            <a:pPr marL="833755">
              <a:lnSpc>
                <a:spcPct val="100000"/>
              </a:lnSpc>
              <a:spcBef>
                <a:spcPts val="1689"/>
              </a:spcBef>
            </a:pP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y</a:t>
            </a:r>
            <a:r>
              <a:rPr dirty="0" sz="2400" spc="-5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esta</a:t>
            </a:r>
            <a:r>
              <a:rPr dirty="0" sz="2400" spc="-5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costando</a:t>
            </a:r>
            <a:r>
              <a:rPr dirty="0" sz="2400" spc="-4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808285"/>
                </a:solidFill>
                <a:latin typeface="Arial MT"/>
                <a:cs typeface="Arial MT"/>
              </a:rPr>
              <a:t>dinero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2502630" y="1060923"/>
            <a:ext cx="1923414" cy="685165"/>
          </a:xfrm>
          <a:custGeom>
            <a:avLst/>
            <a:gdLst/>
            <a:ahLst/>
            <a:cxnLst/>
            <a:rect l="l" t="t" r="r" b="b"/>
            <a:pathLst>
              <a:path w="1923414" h="685164">
                <a:moveTo>
                  <a:pt x="331707" y="0"/>
                </a:moveTo>
                <a:lnTo>
                  <a:pt x="283630" y="2545"/>
                </a:lnTo>
                <a:lnTo>
                  <a:pt x="238444" y="10183"/>
                </a:lnTo>
                <a:lnTo>
                  <a:pt x="196151" y="22911"/>
                </a:lnTo>
                <a:lnTo>
                  <a:pt x="156751" y="40730"/>
                </a:lnTo>
                <a:lnTo>
                  <a:pt x="121022" y="63696"/>
                </a:lnTo>
                <a:lnTo>
                  <a:pt x="89734" y="92087"/>
                </a:lnTo>
                <a:lnTo>
                  <a:pt x="62872" y="125886"/>
                </a:lnTo>
                <a:lnTo>
                  <a:pt x="40424" y="165080"/>
                </a:lnTo>
                <a:lnTo>
                  <a:pt x="22717" y="207868"/>
                </a:lnTo>
                <a:lnTo>
                  <a:pt x="10086" y="252232"/>
                </a:lnTo>
                <a:lnTo>
                  <a:pt x="2519" y="298187"/>
                </a:lnTo>
                <a:lnTo>
                  <a:pt x="0" y="345747"/>
                </a:lnTo>
                <a:lnTo>
                  <a:pt x="2545" y="393330"/>
                </a:lnTo>
                <a:lnTo>
                  <a:pt x="10183" y="438643"/>
                </a:lnTo>
                <a:lnTo>
                  <a:pt x="22911" y="481671"/>
                </a:lnTo>
                <a:lnTo>
                  <a:pt x="40730" y="522399"/>
                </a:lnTo>
                <a:lnTo>
                  <a:pt x="63460" y="559565"/>
                </a:lnTo>
                <a:lnTo>
                  <a:pt x="91123" y="592117"/>
                </a:lnTo>
                <a:lnTo>
                  <a:pt x="123675" y="620011"/>
                </a:lnTo>
                <a:lnTo>
                  <a:pt x="161071" y="643204"/>
                </a:lnTo>
                <a:lnTo>
                  <a:pt x="202092" y="661518"/>
                </a:lnTo>
                <a:lnTo>
                  <a:pt x="245327" y="674581"/>
                </a:lnTo>
                <a:lnTo>
                  <a:pt x="290791" y="682409"/>
                </a:lnTo>
                <a:lnTo>
                  <a:pt x="338496" y="685015"/>
                </a:lnTo>
                <a:lnTo>
                  <a:pt x="374393" y="683395"/>
                </a:lnTo>
                <a:lnTo>
                  <a:pt x="444914" y="670435"/>
                </a:lnTo>
                <a:lnTo>
                  <a:pt x="513615" y="644520"/>
                </a:lnTo>
                <a:lnTo>
                  <a:pt x="577916" y="607255"/>
                </a:lnTo>
                <a:lnTo>
                  <a:pt x="333557" y="607255"/>
                </a:lnTo>
                <a:lnTo>
                  <a:pt x="301272" y="605435"/>
                </a:lnTo>
                <a:lnTo>
                  <a:pt x="239419" y="590918"/>
                </a:lnTo>
                <a:lnTo>
                  <a:pt x="182490" y="561850"/>
                </a:lnTo>
                <a:lnTo>
                  <a:pt x="138118" y="517480"/>
                </a:lnTo>
                <a:lnTo>
                  <a:pt x="107835" y="457773"/>
                </a:lnTo>
                <a:lnTo>
                  <a:pt x="92626" y="383423"/>
                </a:lnTo>
                <a:lnTo>
                  <a:pt x="90719" y="340812"/>
                </a:lnTo>
                <a:lnTo>
                  <a:pt x="92308" y="305485"/>
                </a:lnTo>
                <a:lnTo>
                  <a:pt x="104973" y="238709"/>
                </a:lnTo>
                <a:lnTo>
                  <a:pt x="124178" y="189731"/>
                </a:lnTo>
                <a:lnTo>
                  <a:pt x="133717" y="173182"/>
                </a:lnTo>
                <a:lnTo>
                  <a:pt x="133840" y="172970"/>
                </a:lnTo>
                <a:lnTo>
                  <a:pt x="157675" y="141631"/>
                </a:lnTo>
                <a:lnTo>
                  <a:pt x="188841" y="114536"/>
                </a:lnTo>
                <a:lnTo>
                  <a:pt x="228337" y="93341"/>
                </a:lnTo>
                <a:lnTo>
                  <a:pt x="276262" y="79590"/>
                </a:lnTo>
                <a:lnTo>
                  <a:pt x="332172" y="74980"/>
                </a:lnTo>
                <a:lnTo>
                  <a:pt x="540571" y="74980"/>
                </a:lnTo>
                <a:lnTo>
                  <a:pt x="534618" y="68512"/>
                </a:lnTo>
                <a:lnTo>
                  <a:pt x="489092" y="36113"/>
                </a:lnTo>
                <a:lnTo>
                  <a:pt x="431703" y="13084"/>
                </a:lnTo>
                <a:lnTo>
                  <a:pt x="366736" y="1449"/>
                </a:lnTo>
                <a:lnTo>
                  <a:pt x="331707" y="0"/>
                </a:lnTo>
                <a:close/>
              </a:path>
              <a:path w="1923414" h="685164">
                <a:moveTo>
                  <a:pt x="612809" y="336028"/>
                </a:moveTo>
                <a:lnTo>
                  <a:pt x="332323" y="336028"/>
                </a:lnTo>
                <a:lnTo>
                  <a:pt x="332323" y="413787"/>
                </a:lnTo>
                <a:lnTo>
                  <a:pt x="526719" y="413787"/>
                </a:lnTo>
                <a:lnTo>
                  <a:pt x="526719" y="537983"/>
                </a:lnTo>
                <a:lnTo>
                  <a:pt x="492219" y="562340"/>
                </a:lnTo>
                <a:lnTo>
                  <a:pt x="444643" y="585194"/>
                </a:lnTo>
                <a:lnTo>
                  <a:pt x="389794" y="601720"/>
                </a:lnTo>
                <a:lnTo>
                  <a:pt x="333557" y="607255"/>
                </a:lnTo>
                <a:lnTo>
                  <a:pt x="577916" y="607255"/>
                </a:lnTo>
                <a:lnTo>
                  <a:pt x="580102" y="605869"/>
                </a:lnTo>
                <a:lnTo>
                  <a:pt x="580711" y="605435"/>
                </a:lnTo>
                <a:lnTo>
                  <a:pt x="612809" y="581644"/>
                </a:lnTo>
                <a:lnTo>
                  <a:pt x="612809" y="336028"/>
                </a:lnTo>
                <a:close/>
              </a:path>
              <a:path w="1923414" h="685164">
                <a:moveTo>
                  <a:pt x="540571" y="74980"/>
                </a:moveTo>
                <a:lnTo>
                  <a:pt x="332172" y="74980"/>
                </a:lnTo>
                <a:lnTo>
                  <a:pt x="357995" y="76135"/>
                </a:lnTo>
                <a:lnTo>
                  <a:pt x="357113" y="76135"/>
                </a:lnTo>
                <a:lnTo>
                  <a:pt x="402291" y="84810"/>
                </a:lnTo>
                <a:lnTo>
                  <a:pt x="442737" y="101816"/>
                </a:lnTo>
                <a:lnTo>
                  <a:pt x="474336" y="124959"/>
                </a:lnTo>
                <a:lnTo>
                  <a:pt x="506745" y="172970"/>
                </a:lnTo>
                <a:lnTo>
                  <a:pt x="523633" y="218310"/>
                </a:lnTo>
                <a:lnTo>
                  <a:pt x="602780" y="196711"/>
                </a:lnTo>
                <a:lnTo>
                  <a:pt x="581701" y="136096"/>
                </a:lnTo>
                <a:lnTo>
                  <a:pt x="552639" y="88096"/>
                </a:lnTo>
                <a:lnTo>
                  <a:pt x="540571" y="74980"/>
                </a:lnTo>
                <a:close/>
              </a:path>
              <a:path w="1923414" h="685164">
                <a:moveTo>
                  <a:pt x="1025048" y="11109"/>
                </a:moveTo>
                <a:lnTo>
                  <a:pt x="774806" y="11109"/>
                </a:lnTo>
                <a:lnTo>
                  <a:pt x="774806" y="673905"/>
                </a:lnTo>
                <a:lnTo>
                  <a:pt x="862746" y="673905"/>
                </a:lnTo>
                <a:lnTo>
                  <a:pt x="862746" y="403603"/>
                </a:lnTo>
                <a:lnTo>
                  <a:pt x="1032763" y="403603"/>
                </a:lnTo>
                <a:lnTo>
                  <a:pt x="1097702" y="399956"/>
                </a:lnTo>
                <a:lnTo>
                  <a:pt x="1151793" y="389004"/>
                </a:lnTo>
                <a:lnTo>
                  <a:pt x="1195006" y="370734"/>
                </a:lnTo>
                <a:lnTo>
                  <a:pt x="1227315" y="345131"/>
                </a:lnTo>
                <a:lnTo>
                  <a:pt x="1242079" y="325842"/>
                </a:lnTo>
                <a:lnTo>
                  <a:pt x="862746" y="325842"/>
                </a:lnTo>
                <a:lnTo>
                  <a:pt x="862746" y="88865"/>
                </a:lnTo>
                <a:lnTo>
                  <a:pt x="1247341" y="88865"/>
                </a:lnTo>
                <a:lnTo>
                  <a:pt x="1237728" y="75714"/>
                </a:lnTo>
                <a:lnTo>
                  <a:pt x="1207875" y="48290"/>
                </a:lnTo>
                <a:lnTo>
                  <a:pt x="1170846" y="29217"/>
                </a:lnTo>
                <a:lnTo>
                  <a:pt x="1125950" y="17434"/>
                </a:lnTo>
                <a:lnTo>
                  <a:pt x="1083252" y="12710"/>
                </a:lnTo>
                <a:lnTo>
                  <a:pt x="1056089" y="11512"/>
                </a:lnTo>
                <a:lnTo>
                  <a:pt x="1025048" y="11109"/>
                </a:lnTo>
                <a:close/>
              </a:path>
              <a:path w="1923414" h="685164">
                <a:moveTo>
                  <a:pt x="1247341" y="88865"/>
                </a:moveTo>
                <a:lnTo>
                  <a:pt x="1032299" y="88865"/>
                </a:lnTo>
                <a:lnTo>
                  <a:pt x="1059722" y="89239"/>
                </a:lnTo>
                <a:lnTo>
                  <a:pt x="1082501" y="90352"/>
                </a:lnTo>
                <a:lnTo>
                  <a:pt x="1130384" y="100744"/>
                </a:lnTo>
                <a:lnTo>
                  <a:pt x="1169459" y="133916"/>
                </a:lnTo>
                <a:lnTo>
                  <a:pt x="1189136" y="185054"/>
                </a:lnTo>
                <a:lnTo>
                  <a:pt x="1190440" y="205041"/>
                </a:lnTo>
                <a:lnTo>
                  <a:pt x="1188213" y="232209"/>
                </a:lnTo>
                <a:lnTo>
                  <a:pt x="1170392" y="276769"/>
                </a:lnTo>
                <a:lnTo>
                  <a:pt x="1133821" y="308075"/>
                </a:lnTo>
                <a:lnTo>
                  <a:pt x="1073463" y="323873"/>
                </a:lnTo>
                <a:lnTo>
                  <a:pt x="1033998" y="325842"/>
                </a:lnTo>
                <a:lnTo>
                  <a:pt x="1242079" y="325842"/>
                </a:lnTo>
                <a:lnTo>
                  <a:pt x="1250892" y="314327"/>
                </a:lnTo>
                <a:lnTo>
                  <a:pt x="1267715" y="280254"/>
                </a:lnTo>
                <a:lnTo>
                  <a:pt x="1277799" y="242942"/>
                </a:lnTo>
                <a:lnTo>
                  <a:pt x="1281156" y="202420"/>
                </a:lnTo>
                <a:lnTo>
                  <a:pt x="1279911" y="178293"/>
                </a:lnTo>
                <a:lnTo>
                  <a:pt x="1276163" y="155208"/>
                </a:lnTo>
                <a:lnTo>
                  <a:pt x="1269898" y="133165"/>
                </a:lnTo>
                <a:lnTo>
                  <a:pt x="1261101" y="112165"/>
                </a:lnTo>
                <a:lnTo>
                  <a:pt x="1250225" y="92811"/>
                </a:lnTo>
                <a:lnTo>
                  <a:pt x="1247341" y="88865"/>
                </a:lnTo>
                <a:close/>
              </a:path>
              <a:path w="1923414" h="685164">
                <a:moveTo>
                  <a:pt x="1478483" y="453589"/>
                </a:moveTo>
                <a:lnTo>
                  <a:pt x="1395129" y="461081"/>
                </a:lnTo>
                <a:lnTo>
                  <a:pt x="1396106" y="461081"/>
                </a:lnTo>
                <a:lnTo>
                  <a:pt x="1399053" y="493336"/>
                </a:lnTo>
                <a:lnTo>
                  <a:pt x="1417230" y="552813"/>
                </a:lnTo>
                <a:lnTo>
                  <a:pt x="1451374" y="604655"/>
                </a:lnTo>
                <a:lnTo>
                  <a:pt x="1498942" y="644058"/>
                </a:lnTo>
                <a:lnTo>
                  <a:pt x="1559841" y="670239"/>
                </a:lnTo>
                <a:lnTo>
                  <a:pt x="1596046" y="678535"/>
                </a:lnTo>
                <a:lnTo>
                  <a:pt x="1596398" y="678535"/>
                </a:lnTo>
                <a:lnTo>
                  <a:pt x="1635265" y="683395"/>
                </a:lnTo>
                <a:lnTo>
                  <a:pt x="1635749" y="683395"/>
                </a:lnTo>
                <a:lnTo>
                  <a:pt x="1678125" y="685015"/>
                </a:lnTo>
                <a:lnTo>
                  <a:pt x="1712728" y="683395"/>
                </a:lnTo>
                <a:lnTo>
                  <a:pt x="1776495" y="670435"/>
                </a:lnTo>
                <a:lnTo>
                  <a:pt x="1832393" y="644833"/>
                </a:lnTo>
                <a:lnTo>
                  <a:pt x="1875794" y="608499"/>
                </a:lnTo>
                <a:lnTo>
                  <a:pt x="1876740" y="607255"/>
                </a:lnTo>
                <a:lnTo>
                  <a:pt x="1674115" y="607255"/>
                </a:lnTo>
                <a:lnTo>
                  <a:pt x="1646578" y="606013"/>
                </a:lnTo>
                <a:lnTo>
                  <a:pt x="1595728" y="596125"/>
                </a:lnTo>
                <a:lnTo>
                  <a:pt x="1551355" y="576805"/>
                </a:lnTo>
                <a:lnTo>
                  <a:pt x="1518030" y="550885"/>
                </a:lnTo>
                <a:lnTo>
                  <a:pt x="1496015" y="518483"/>
                </a:lnTo>
                <a:lnTo>
                  <a:pt x="1482360" y="477457"/>
                </a:lnTo>
                <a:lnTo>
                  <a:pt x="1478483" y="453589"/>
                </a:lnTo>
                <a:close/>
              </a:path>
              <a:path w="1923414" h="685164">
                <a:moveTo>
                  <a:pt x="1654369" y="0"/>
                </a:moveTo>
                <a:lnTo>
                  <a:pt x="1620291" y="1477"/>
                </a:lnTo>
                <a:lnTo>
                  <a:pt x="1621240" y="1477"/>
                </a:lnTo>
                <a:lnTo>
                  <a:pt x="1590514" y="5670"/>
                </a:lnTo>
                <a:lnTo>
                  <a:pt x="1532793" y="22679"/>
                </a:lnTo>
                <a:lnTo>
                  <a:pt x="1484618" y="50585"/>
                </a:lnTo>
                <a:lnTo>
                  <a:pt x="1449633" y="89020"/>
                </a:lnTo>
                <a:lnTo>
                  <a:pt x="1428247" y="134264"/>
                </a:lnTo>
                <a:lnTo>
                  <a:pt x="1421093" y="182980"/>
                </a:lnTo>
                <a:lnTo>
                  <a:pt x="1422498" y="204580"/>
                </a:lnTo>
                <a:lnTo>
                  <a:pt x="1434175" y="246549"/>
                </a:lnTo>
                <a:lnTo>
                  <a:pt x="1457535" y="283262"/>
                </a:lnTo>
                <a:lnTo>
                  <a:pt x="1492706" y="314141"/>
                </a:lnTo>
                <a:lnTo>
                  <a:pt x="1536595" y="337254"/>
                </a:lnTo>
                <a:lnTo>
                  <a:pt x="1600528" y="357913"/>
                </a:lnTo>
                <a:lnTo>
                  <a:pt x="1684452" y="379003"/>
                </a:lnTo>
                <a:lnTo>
                  <a:pt x="1718009" y="387808"/>
                </a:lnTo>
                <a:lnTo>
                  <a:pt x="1760820" y="400978"/>
                </a:lnTo>
                <a:lnTo>
                  <a:pt x="1796576" y="418703"/>
                </a:lnTo>
                <a:lnTo>
                  <a:pt x="1828426" y="452166"/>
                </a:lnTo>
                <a:lnTo>
                  <a:pt x="1838507" y="493336"/>
                </a:lnTo>
                <a:lnTo>
                  <a:pt x="1838581" y="494319"/>
                </a:lnTo>
                <a:lnTo>
                  <a:pt x="1827970" y="537734"/>
                </a:lnTo>
                <a:lnTo>
                  <a:pt x="1796133" y="574469"/>
                </a:lnTo>
                <a:lnTo>
                  <a:pt x="1742739" y="598859"/>
                </a:lnTo>
                <a:lnTo>
                  <a:pt x="1698475" y="606327"/>
                </a:lnTo>
                <a:lnTo>
                  <a:pt x="1674115" y="607255"/>
                </a:lnTo>
                <a:lnTo>
                  <a:pt x="1876740" y="607255"/>
                </a:lnTo>
                <a:lnTo>
                  <a:pt x="1905829" y="562700"/>
                </a:lnTo>
                <a:lnTo>
                  <a:pt x="1920934" y="512985"/>
                </a:lnTo>
                <a:lnTo>
                  <a:pt x="1922816" y="486914"/>
                </a:lnTo>
                <a:lnTo>
                  <a:pt x="1921107" y="461081"/>
                </a:lnTo>
                <a:lnTo>
                  <a:pt x="1907392" y="414104"/>
                </a:lnTo>
                <a:lnTo>
                  <a:pt x="1879682" y="373397"/>
                </a:lnTo>
                <a:lnTo>
                  <a:pt x="1836994" y="339715"/>
                </a:lnTo>
                <a:lnTo>
                  <a:pt x="1785940" y="316132"/>
                </a:lnTo>
                <a:lnTo>
                  <a:pt x="1712580" y="295009"/>
                </a:lnTo>
                <a:lnTo>
                  <a:pt x="1614972" y="271264"/>
                </a:lnTo>
                <a:lnTo>
                  <a:pt x="1576841" y="259368"/>
                </a:lnTo>
                <a:lnTo>
                  <a:pt x="1531094" y="236052"/>
                </a:lnTo>
                <a:lnTo>
                  <a:pt x="1506946" y="194310"/>
                </a:lnTo>
                <a:lnTo>
                  <a:pt x="1505328" y="177271"/>
                </a:lnTo>
                <a:lnTo>
                  <a:pt x="1507524" y="158188"/>
                </a:lnTo>
                <a:lnTo>
                  <a:pt x="1507611" y="157427"/>
                </a:lnTo>
                <a:lnTo>
                  <a:pt x="1525833" y="122250"/>
                </a:lnTo>
                <a:lnTo>
                  <a:pt x="1562625" y="94162"/>
                </a:lnTo>
                <a:lnTo>
                  <a:pt x="1620649" y="79582"/>
                </a:lnTo>
                <a:lnTo>
                  <a:pt x="1657760" y="77759"/>
                </a:lnTo>
                <a:lnTo>
                  <a:pt x="1858553" y="77759"/>
                </a:lnTo>
                <a:lnTo>
                  <a:pt x="1854047" y="71925"/>
                </a:lnTo>
                <a:lnTo>
                  <a:pt x="1810769" y="36980"/>
                </a:lnTo>
                <a:lnTo>
                  <a:pt x="1755056" y="13343"/>
                </a:lnTo>
                <a:lnTo>
                  <a:pt x="1690091" y="1477"/>
                </a:lnTo>
                <a:lnTo>
                  <a:pt x="1654369" y="0"/>
                </a:lnTo>
                <a:close/>
              </a:path>
              <a:path w="1923414" h="685164">
                <a:moveTo>
                  <a:pt x="1858553" y="77759"/>
                </a:moveTo>
                <a:lnTo>
                  <a:pt x="1657760" y="77759"/>
                </a:lnTo>
                <a:lnTo>
                  <a:pt x="1693629" y="79757"/>
                </a:lnTo>
                <a:lnTo>
                  <a:pt x="1724855" y="85762"/>
                </a:lnTo>
                <a:lnTo>
                  <a:pt x="1773320" y="109849"/>
                </a:lnTo>
                <a:lnTo>
                  <a:pt x="1804329" y="149520"/>
                </a:lnTo>
                <a:lnTo>
                  <a:pt x="1819140" y="204580"/>
                </a:lnTo>
                <a:lnTo>
                  <a:pt x="1903376" y="198100"/>
                </a:lnTo>
                <a:lnTo>
                  <a:pt x="1900483" y="169695"/>
                </a:lnTo>
                <a:lnTo>
                  <a:pt x="1894102" y="142808"/>
                </a:lnTo>
                <a:lnTo>
                  <a:pt x="1884221" y="117454"/>
                </a:lnTo>
                <a:lnTo>
                  <a:pt x="1870825" y="93649"/>
                </a:lnTo>
                <a:lnTo>
                  <a:pt x="1858553" y="7775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74916" y="448922"/>
            <a:ext cx="3822698" cy="5734047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6114604" y="5253127"/>
            <a:ext cx="3736975" cy="887730"/>
          </a:xfrm>
          <a:prstGeom prst="rect">
            <a:avLst/>
          </a:prstGeom>
          <a:solidFill>
            <a:srgbClr val="ECEDF2"/>
          </a:solidFill>
        </p:spPr>
        <p:txBody>
          <a:bodyPr wrap="square" lIns="0" tIns="110489" rIns="0" bIns="0" rtlCol="0" vert="horz">
            <a:spAutoFit/>
          </a:bodyPr>
          <a:lstStyle/>
          <a:p>
            <a:pPr marL="353060" marR="342900">
              <a:lnSpc>
                <a:spcPts val="2680"/>
              </a:lnSpc>
              <a:spcBef>
                <a:spcPts val="869"/>
              </a:spcBef>
            </a:pPr>
            <a:r>
              <a:rPr dirty="0" sz="2400">
                <a:solidFill>
                  <a:srgbClr val="231F20"/>
                </a:solidFill>
                <a:latin typeface="Arial MT"/>
                <a:cs typeface="Arial MT"/>
              </a:rPr>
              <a:t>El</a:t>
            </a:r>
            <a:r>
              <a:rPr dirty="0" sz="2400" spc="-4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231F20"/>
                </a:solidFill>
                <a:latin typeface="Arial MT"/>
                <a:cs typeface="Arial MT"/>
              </a:rPr>
              <a:t>chofer</a:t>
            </a:r>
            <a:r>
              <a:rPr dirty="0" sz="2400" spc="-4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231F20"/>
                </a:solidFill>
                <a:latin typeface="Arial MT"/>
                <a:cs typeface="Arial MT"/>
              </a:rPr>
              <a:t>no</a:t>
            </a:r>
            <a:r>
              <a:rPr dirty="0" sz="2400" spc="-4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231F20"/>
                </a:solidFill>
                <a:latin typeface="Arial MT"/>
                <a:cs typeface="Arial MT"/>
              </a:rPr>
              <a:t>tiene</a:t>
            </a:r>
            <a:r>
              <a:rPr dirty="0" sz="2400" spc="-4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 spc="-20">
                <a:solidFill>
                  <a:srgbClr val="231F20"/>
                </a:solidFill>
                <a:latin typeface="Arial MT"/>
                <a:cs typeface="Arial MT"/>
              </a:rPr>
              <a:t>idea </a:t>
            </a:r>
            <a:r>
              <a:rPr dirty="0" sz="2400">
                <a:solidFill>
                  <a:srgbClr val="231F20"/>
                </a:solidFill>
                <a:latin typeface="Arial MT"/>
                <a:cs typeface="Arial MT"/>
              </a:rPr>
              <a:t>de</a:t>
            </a:r>
            <a:r>
              <a:rPr dirty="0" sz="2400" spc="-3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231F20"/>
                </a:solidFill>
                <a:latin typeface="Arial MT"/>
                <a:cs typeface="Arial MT"/>
              </a:rPr>
              <a:t>una</a:t>
            </a:r>
            <a:r>
              <a:rPr dirty="0" sz="2400" spc="-3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 spc="-20">
                <a:solidFill>
                  <a:srgbClr val="231F20"/>
                </a:solidFill>
                <a:latin typeface="Arial MT"/>
                <a:cs typeface="Arial MT"/>
              </a:rPr>
              <a:t>ruta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286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80"/>
              </a:spcBef>
            </a:pPr>
            <a:r>
              <a:rPr dirty="0"/>
              <a:t>TEL.</a:t>
            </a:r>
            <a:r>
              <a:rPr dirty="0" spc="30"/>
              <a:t> </a:t>
            </a:r>
            <a:r>
              <a:rPr dirty="0"/>
              <a:t>811</a:t>
            </a:r>
            <a:r>
              <a:rPr dirty="0" spc="35"/>
              <a:t> </a:t>
            </a:r>
            <a:r>
              <a:rPr dirty="0"/>
              <a:t>237</a:t>
            </a:r>
            <a:r>
              <a:rPr dirty="0" spc="30"/>
              <a:t> </a:t>
            </a:r>
            <a:r>
              <a:rPr dirty="0"/>
              <a:t>13</a:t>
            </a:r>
            <a:r>
              <a:rPr dirty="0" spc="35"/>
              <a:t> </a:t>
            </a:r>
            <a:r>
              <a:rPr dirty="0" spc="-25"/>
              <a:t>97</a:t>
            </a: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2300" spc="-55" b="1" i="1">
                <a:latin typeface="Verdana"/>
                <a:cs typeface="Verdana"/>
              </a:rPr>
              <a:t>Appsendia.com</a:t>
            </a:r>
            <a:endParaRPr sz="2300">
              <a:latin typeface="Verdana"/>
              <a:cs typeface="Verdan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206587" y="474622"/>
            <a:ext cx="165227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0" i="0">
                <a:solidFill>
                  <a:srgbClr val="231F20"/>
                </a:solidFill>
                <a:latin typeface="Arial MT"/>
                <a:cs typeface="Arial MT"/>
              </a:rPr>
              <a:t>No</a:t>
            </a:r>
            <a:r>
              <a:rPr dirty="0" sz="2400" spc="-35" b="0" i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 spc="-10" b="0" i="0">
                <a:solidFill>
                  <a:srgbClr val="231F20"/>
                </a:solidFill>
                <a:latin typeface="Arial MT"/>
                <a:cs typeface="Arial MT"/>
              </a:rPr>
              <a:t>contesta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781159" y="390540"/>
            <a:ext cx="4169410" cy="414655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12700" marR="5080">
              <a:lnSpc>
                <a:spcPts val="1480"/>
              </a:lnSpc>
              <a:spcBef>
                <a:spcPts val="235"/>
              </a:spcBef>
            </a:pPr>
            <a:r>
              <a:rPr dirty="0" sz="1300">
                <a:solidFill>
                  <a:srgbClr val="808285"/>
                </a:solidFill>
                <a:latin typeface="Arial MT"/>
                <a:cs typeface="Arial MT"/>
              </a:rPr>
              <a:t>El</a:t>
            </a:r>
            <a:r>
              <a:rPr dirty="0" sz="1300" spc="4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1300">
                <a:solidFill>
                  <a:srgbClr val="808285"/>
                </a:solidFill>
                <a:latin typeface="Arial MT"/>
                <a:cs typeface="Arial MT"/>
              </a:rPr>
              <a:t>sistema</a:t>
            </a:r>
            <a:r>
              <a:rPr dirty="0" sz="1300" spc="7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1300">
                <a:solidFill>
                  <a:srgbClr val="808285"/>
                </a:solidFill>
                <a:latin typeface="Arial MT"/>
                <a:cs typeface="Arial MT"/>
              </a:rPr>
              <a:t>GPS</a:t>
            </a:r>
            <a:r>
              <a:rPr dirty="0" sz="1300" spc="7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1300">
                <a:solidFill>
                  <a:srgbClr val="808285"/>
                </a:solidFill>
                <a:latin typeface="Arial MT"/>
                <a:cs typeface="Arial MT"/>
              </a:rPr>
              <a:t>es</a:t>
            </a:r>
            <a:r>
              <a:rPr dirty="0" sz="1300" spc="5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1300">
                <a:solidFill>
                  <a:srgbClr val="808285"/>
                </a:solidFill>
                <a:latin typeface="Arial MT"/>
                <a:cs typeface="Arial MT"/>
              </a:rPr>
              <a:t>bueno</a:t>
            </a:r>
            <a:r>
              <a:rPr dirty="0" sz="1300" spc="4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1300">
                <a:solidFill>
                  <a:srgbClr val="808285"/>
                </a:solidFill>
                <a:latin typeface="Arial MT"/>
                <a:cs typeface="Arial MT"/>
              </a:rPr>
              <a:t>para</a:t>
            </a:r>
            <a:r>
              <a:rPr dirty="0" sz="1300" spc="5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1300">
                <a:solidFill>
                  <a:srgbClr val="808285"/>
                </a:solidFill>
                <a:latin typeface="Arial MT"/>
                <a:cs typeface="Arial MT"/>
              </a:rPr>
              <a:t>la</a:t>
            </a:r>
            <a:r>
              <a:rPr dirty="0" sz="1300" spc="4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1300">
                <a:solidFill>
                  <a:srgbClr val="808285"/>
                </a:solidFill>
                <a:latin typeface="Arial MT"/>
                <a:cs typeface="Arial MT"/>
              </a:rPr>
              <a:t>seguridad</a:t>
            </a:r>
            <a:r>
              <a:rPr dirty="0" sz="1300" spc="5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1300" spc="-10">
                <a:solidFill>
                  <a:srgbClr val="808285"/>
                </a:solidFill>
                <a:latin typeface="Arial MT"/>
                <a:cs typeface="Arial MT"/>
              </a:rPr>
              <a:t>patrimonial </a:t>
            </a:r>
            <a:r>
              <a:rPr dirty="0" sz="1300">
                <a:solidFill>
                  <a:srgbClr val="808285"/>
                </a:solidFill>
                <a:latin typeface="Arial MT"/>
                <a:cs typeface="Arial MT"/>
              </a:rPr>
              <a:t>No</a:t>
            </a:r>
            <a:r>
              <a:rPr dirty="0" sz="1300" spc="2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1300">
                <a:solidFill>
                  <a:srgbClr val="808285"/>
                </a:solidFill>
                <a:latin typeface="Arial MT"/>
                <a:cs typeface="Arial MT"/>
              </a:rPr>
              <a:t>para</a:t>
            </a:r>
            <a:r>
              <a:rPr dirty="0" sz="1300" spc="2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1300">
                <a:solidFill>
                  <a:srgbClr val="808285"/>
                </a:solidFill>
                <a:latin typeface="Arial MT"/>
                <a:cs typeface="Arial MT"/>
              </a:rPr>
              <a:t>guiar</a:t>
            </a:r>
            <a:r>
              <a:rPr dirty="0" sz="1300" spc="2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1300">
                <a:solidFill>
                  <a:srgbClr val="808285"/>
                </a:solidFill>
                <a:latin typeface="Arial MT"/>
                <a:cs typeface="Arial MT"/>
              </a:rPr>
              <a:t>a</a:t>
            </a:r>
            <a:r>
              <a:rPr dirty="0" sz="1300" spc="2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1300">
                <a:solidFill>
                  <a:srgbClr val="808285"/>
                </a:solidFill>
                <a:latin typeface="Arial MT"/>
                <a:cs typeface="Arial MT"/>
              </a:rPr>
              <a:t>los</a:t>
            </a:r>
            <a:r>
              <a:rPr dirty="0" sz="1300" spc="2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1300" spc="-10">
                <a:solidFill>
                  <a:srgbClr val="808285"/>
                </a:solidFill>
                <a:latin typeface="Arial MT"/>
                <a:cs typeface="Arial MT"/>
              </a:rPr>
              <a:t>Operadores</a:t>
            </a:r>
            <a:endParaRPr sz="13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311" y="427071"/>
            <a:ext cx="1401627" cy="121375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691612" y="1933108"/>
            <a:ext cx="5184140" cy="732155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12700" marR="5080">
              <a:lnSpc>
                <a:spcPts val="2680"/>
              </a:lnSpc>
              <a:spcBef>
                <a:spcPts val="355"/>
              </a:spcBef>
            </a:pP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Se</a:t>
            </a:r>
            <a:r>
              <a:rPr dirty="0" sz="2400" spc="-4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ha</a:t>
            </a:r>
            <a:r>
              <a:rPr dirty="0" sz="2400" spc="-3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preguntado</a:t>
            </a:r>
            <a:r>
              <a:rPr dirty="0" sz="2400" spc="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 spc="50">
                <a:solidFill>
                  <a:srgbClr val="6C6E70"/>
                </a:solidFill>
                <a:latin typeface="Arial MT"/>
                <a:cs typeface="Arial MT"/>
              </a:rPr>
              <a:t>CUANTO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 le</a:t>
            </a:r>
            <a:r>
              <a:rPr dirty="0" sz="2400" spc="-3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6C6E70"/>
                </a:solidFill>
                <a:latin typeface="Arial MT"/>
                <a:cs typeface="Arial MT"/>
              </a:rPr>
              <a:t>cuesta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Un</a:t>
            </a:r>
            <a:r>
              <a:rPr dirty="0" sz="2400" spc="-3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6C6E70"/>
                </a:solidFill>
                <a:latin typeface="Arial MT"/>
                <a:cs typeface="Arial MT"/>
              </a:rPr>
              <a:t>Camión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588624" y="2252351"/>
            <a:ext cx="3278504" cy="2093595"/>
          </a:xfrm>
          <a:prstGeom prst="rect">
            <a:avLst/>
          </a:prstGeom>
        </p:spPr>
        <p:txBody>
          <a:bodyPr wrap="square" lIns="0" tIns="284480" rIns="0" bIns="0" rtlCol="0" vert="horz">
            <a:spAutoFit/>
          </a:bodyPr>
          <a:lstStyle/>
          <a:p>
            <a:pPr marL="447040">
              <a:lnSpc>
                <a:spcPct val="100000"/>
              </a:lnSpc>
              <a:spcBef>
                <a:spcPts val="2240"/>
              </a:spcBef>
            </a:pPr>
            <a:r>
              <a:rPr dirty="0" sz="3800">
                <a:solidFill>
                  <a:srgbClr val="FF0000"/>
                </a:solidFill>
                <a:latin typeface="Arial MT"/>
                <a:cs typeface="Arial MT"/>
              </a:rPr>
              <a:t>X</a:t>
            </a:r>
            <a:r>
              <a:rPr dirty="0" sz="3800" spc="7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800" spc="75">
                <a:solidFill>
                  <a:srgbClr val="FF0000"/>
                </a:solidFill>
                <a:latin typeface="Arial MT"/>
                <a:cs typeface="Arial MT"/>
              </a:rPr>
              <a:t>HORA</a:t>
            </a:r>
            <a:endParaRPr sz="3800">
              <a:latin typeface="Arial MT"/>
              <a:cs typeface="Arial MT"/>
            </a:endParaRPr>
          </a:p>
          <a:p>
            <a:pPr marL="12700" marR="5080">
              <a:lnSpc>
                <a:spcPts val="2680"/>
              </a:lnSpc>
              <a:spcBef>
                <a:spcPts val="1595"/>
              </a:spcBef>
            </a:pP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y</a:t>
            </a:r>
            <a:r>
              <a:rPr dirty="0" sz="2400" spc="-4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cuanto</a:t>
            </a:r>
            <a:r>
              <a:rPr dirty="0" sz="2400" spc="-4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dura</a:t>
            </a:r>
            <a:r>
              <a:rPr dirty="0" sz="2400" spc="-4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6C6E70"/>
                </a:solidFill>
                <a:latin typeface="Arial MT"/>
                <a:cs typeface="Arial MT"/>
              </a:rPr>
              <a:t>parado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por</a:t>
            </a:r>
            <a:r>
              <a:rPr dirty="0" sz="2400" spc="-4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no</a:t>
            </a:r>
            <a:r>
              <a:rPr dirty="0" sz="2400" spc="-4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tener</a:t>
            </a:r>
            <a:r>
              <a:rPr dirty="0" sz="2400" spc="-4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una</a:t>
            </a:r>
            <a:r>
              <a:rPr dirty="0" sz="2400" spc="-40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 spc="-20">
                <a:solidFill>
                  <a:srgbClr val="6C6E70"/>
                </a:solidFill>
                <a:latin typeface="Arial MT"/>
                <a:cs typeface="Arial MT"/>
              </a:rPr>
              <a:t>ruta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inmediata</a:t>
            </a:r>
            <a:r>
              <a:rPr dirty="0" sz="2400" spc="-5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en</a:t>
            </a:r>
            <a:r>
              <a:rPr dirty="0" sz="2400" spc="-5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su</a:t>
            </a:r>
            <a:r>
              <a:rPr dirty="0" sz="2400" spc="-5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mano</a:t>
            </a:r>
            <a:r>
              <a:rPr dirty="0" sz="2400" spc="-5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 spc="-60">
                <a:solidFill>
                  <a:srgbClr val="6C6E70"/>
                </a:solidFill>
                <a:latin typeface="Arial MT"/>
                <a:cs typeface="Arial MT"/>
              </a:rPr>
              <a:t>?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78346" y="4624604"/>
            <a:ext cx="3879850" cy="2625202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74916" y="448922"/>
            <a:ext cx="3822698" cy="5734047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6114604" y="5253127"/>
            <a:ext cx="3736975" cy="887730"/>
          </a:xfrm>
          <a:prstGeom prst="rect">
            <a:avLst/>
          </a:prstGeom>
          <a:solidFill>
            <a:srgbClr val="ECEDF2"/>
          </a:solidFill>
        </p:spPr>
        <p:txBody>
          <a:bodyPr wrap="square" lIns="0" tIns="110489" rIns="0" bIns="0" rtlCol="0" vert="horz">
            <a:spAutoFit/>
          </a:bodyPr>
          <a:lstStyle/>
          <a:p>
            <a:pPr marL="353060" marR="342900">
              <a:lnSpc>
                <a:spcPts val="2680"/>
              </a:lnSpc>
              <a:spcBef>
                <a:spcPts val="869"/>
              </a:spcBef>
            </a:pPr>
            <a:r>
              <a:rPr dirty="0" sz="2400">
                <a:solidFill>
                  <a:srgbClr val="231F20"/>
                </a:solidFill>
                <a:latin typeface="Arial MT"/>
                <a:cs typeface="Arial MT"/>
              </a:rPr>
              <a:t>El</a:t>
            </a:r>
            <a:r>
              <a:rPr dirty="0" sz="2400" spc="-4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231F20"/>
                </a:solidFill>
                <a:latin typeface="Arial MT"/>
                <a:cs typeface="Arial MT"/>
              </a:rPr>
              <a:t>chofer</a:t>
            </a:r>
            <a:r>
              <a:rPr dirty="0" sz="2400" spc="-4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231F20"/>
                </a:solidFill>
                <a:latin typeface="Arial MT"/>
                <a:cs typeface="Arial MT"/>
              </a:rPr>
              <a:t>no</a:t>
            </a:r>
            <a:r>
              <a:rPr dirty="0" sz="2400" spc="-4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231F20"/>
                </a:solidFill>
                <a:latin typeface="Arial MT"/>
                <a:cs typeface="Arial MT"/>
              </a:rPr>
              <a:t>tiene</a:t>
            </a:r>
            <a:r>
              <a:rPr dirty="0" sz="2400" spc="-4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 spc="-20">
                <a:solidFill>
                  <a:srgbClr val="231F20"/>
                </a:solidFill>
                <a:latin typeface="Arial MT"/>
                <a:cs typeface="Arial MT"/>
              </a:rPr>
              <a:t>idea </a:t>
            </a:r>
            <a:r>
              <a:rPr dirty="0" sz="2400">
                <a:solidFill>
                  <a:srgbClr val="231F20"/>
                </a:solidFill>
                <a:latin typeface="Arial MT"/>
                <a:cs typeface="Arial MT"/>
              </a:rPr>
              <a:t>de</a:t>
            </a:r>
            <a:r>
              <a:rPr dirty="0" sz="2400" spc="-3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231F20"/>
                </a:solidFill>
                <a:latin typeface="Arial MT"/>
                <a:cs typeface="Arial MT"/>
              </a:rPr>
              <a:t>una</a:t>
            </a:r>
            <a:r>
              <a:rPr dirty="0" sz="2400" spc="-3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 spc="-20">
                <a:solidFill>
                  <a:srgbClr val="231F20"/>
                </a:solidFill>
                <a:latin typeface="Arial MT"/>
                <a:cs typeface="Arial MT"/>
              </a:rPr>
              <a:t>ruta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206587" y="474622"/>
            <a:ext cx="165227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0" i="0">
                <a:solidFill>
                  <a:srgbClr val="231F20"/>
                </a:solidFill>
                <a:latin typeface="Arial MT"/>
                <a:cs typeface="Arial MT"/>
              </a:rPr>
              <a:t>No</a:t>
            </a:r>
            <a:r>
              <a:rPr dirty="0" sz="2400" spc="-35" b="0" i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 spc="-10" b="0" i="0">
                <a:solidFill>
                  <a:srgbClr val="231F20"/>
                </a:solidFill>
                <a:latin typeface="Arial MT"/>
                <a:cs typeface="Arial MT"/>
              </a:rPr>
              <a:t>contesta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81772" y="2614128"/>
            <a:ext cx="1797050" cy="267081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22225" marR="5080">
              <a:lnSpc>
                <a:spcPts val="2680"/>
              </a:lnSpc>
              <a:spcBef>
                <a:spcPts val="355"/>
              </a:spcBef>
            </a:pP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Un</a:t>
            </a:r>
            <a:r>
              <a:rPr dirty="0" sz="2400" spc="-3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6C6E70"/>
                </a:solidFill>
                <a:latin typeface="Arial MT"/>
                <a:cs typeface="Arial MT"/>
              </a:rPr>
              <a:t>remolque </a:t>
            </a:r>
            <a:r>
              <a:rPr dirty="0" sz="2400">
                <a:solidFill>
                  <a:srgbClr val="6C6E70"/>
                </a:solidFill>
                <a:latin typeface="Arial MT"/>
                <a:cs typeface="Arial MT"/>
              </a:rPr>
              <a:t>Un</a:t>
            </a:r>
            <a:r>
              <a:rPr dirty="0" sz="2400" spc="-35">
                <a:solidFill>
                  <a:srgbClr val="6C6E70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6C6E70"/>
                </a:solidFill>
                <a:latin typeface="Arial MT"/>
                <a:cs typeface="Arial MT"/>
              </a:rPr>
              <a:t>Operador</a:t>
            </a:r>
            <a:endParaRPr sz="2400">
              <a:latin typeface="Arial MT"/>
              <a:cs typeface="Arial MT"/>
            </a:endParaRPr>
          </a:p>
          <a:p>
            <a:pPr marL="12700" marR="471805">
              <a:lnSpc>
                <a:spcPts val="2680"/>
              </a:lnSpc>
              <a:spcBef>
                <a:spcPts val="1860"/>
              </a:spcBef>
            </a:pPr>
            <a:r>
              <a:rPr dirty="0" sz="2400" spc="-10">
                <a:solidFill>
                  <a:srgbClr val="6C6E70"/>
                </a:solidFill>
                <a:latin typeface="Arial MT"/>
                <a:cs typeface="Arial MT"/>
              </a:rPr>
              <a:t>Seguros Oficinas Personal Patios </a:t>
            </a:r>
            <a:r>
              <a:rPr dirty="0" sz="2400" spc="-30">
                <a:solidFill>
                  <a:srgbClr val="6C6E70"/>
                </a:solidFill>
                <a:latin typeface="Arial MT"/>
                <a:cs typeface="Arial MT"/>
              </a:rPr>
              <a:t>Vehiculos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6034" y="1712357"/>
            <a:ext cx="1618321" cy="277211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2115731" y="484828"/>
            <a:ext cx="37312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55" b="1">
                <a:solidFill>
                  <a:srgbClr val="404041"/>
                </a:solidFill>
                <a:latin typeface="Arial"/>
                <a:cs typeface="Arial"/>
              </a:rPr>
              <a:t>GASTOS</a:t>
            </a:r>
            <a:r>
              <a:rPr dirty="0" sz="2400" spc="114" b="1">
                <a:solidFill>
                  <a:srgbClr val="404041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404041"/>
                </a:solidFill>
                <a:latin typeface="Arial"/>
                <a:cs typeface="Arial"/>
              </a:rPr>
              <a:t>EN</a:t>
            </a:r>
            <a:r>
              <a:rPr dirty="0" sz="2400" spc="120" b="1">
                <a:solidFill>
                  <a:srgbClr val="404041"/>
                </a:solidFill>
                <a:latin typeface="Arial"/>
                <a:cs typeface="Arial"/>
              </a:rPr>
              <a:t> </a:t>
            </a:r>
            <a:r>
              <a:rPr dirty="0" sz="2400" spc="55" b="1">
                <a:solidFill>
                  <a:srgbClr val="404041"/>
                </a:solidFill>
                <a:latin typeface="Arial"/>
                <a:cs typeface="Arial"/>
              </a:rPr>
              <a:t>LOGISTICA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286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80"/>
              </a:spcBef>
            </a:pPr>
            <a:r>
              <a:rPr dirty="0"/>
              <a:t>TEL.</a:t>
            </a:r>
            <a:r>
              <a:rPr dirty="0" spc="30"/>
              <a:t> </a:t>
            </a:r>
            <a:r>
              <a:rPr dirty="0"/>
              <a:t>811</a:t>
            </a:r>
            <a:r>
              <a:rPr dirty="0" spc="35"/>
              <a:t> </a:t>
            </a:r>
            <a:r>
              <a:rPr dirty="0"/>
              <a:t>237</a:t>
            </a:r>
            <a:r>
              <a:rPr dirty="0" spc="30"/>
              <a:t> </a:t>
            </a:r>
            <a:r>
              <a:rPr dirty="0"/>
              <a:t>13</a:t>
            </a:r>
            <a:r>
              <a:rPr dirty="0" spc="35"/>
              <a:t> </a:t>
            </a:r>
            <a:r>
              <a:rPr dirty="0" spc="-25"/>
              <a:t>97</a:t>
            </a: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2300" spc="-55" b="1" i="1">
                <a:latin typeface="Verdana"/>
                <a:cs typeface="Verdana"/>
              </a:rPr>
              <a:t>Appsendia.com</a:t>
            </a:r>
            <a:endParaRPr sz="2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311" y="427071"/>
            <a:ext cx="1401627" cy="121375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30206" y="597199"/>
            <a:ext cx="3653108" cy="5479661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657467" y="4427985"/>
            <a:ext cx="4833620" cy="2936240"/>
            <a:chOff x="657467" y="4427985"/>
            <a:chExt cx="4833620" cy="2936240"/>
          </a:xfrm>
        </p:grpSpPr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7467" y="4427985"/>
              <a:ext cx="4833295" cy="2936098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850900" y="4520348"/>
              <a:ext cx="4276725" cy="2764155"/>
            </a:xfrm>
            <a:custGeom>
              <a:avLst/>
              <a:gdLst/>
              <a:ahLst/>
              <a:cxnLst/>
              <a:rect l="l" t="t" r="r" b="b"/>
              <a:pathLst>
                <a:path w="4276725" h="2764154">
                  <a:moveTo>
                    <a:pt x="2378875" y="2367940"/>
                  </a:moveTo>
                  <a:lnTo>
                    <a:pt x="64185" y="2127097"/>
                  </a:lnTo>
                  <a:lnTo>
                    <a:pt x="0" y="2763634"/>
                  </a:lnTo>
                  <a:lnTo>
                    <a:pt x="2375103" y="2749867"/>
                  </a:lnTo>
                  <a:lnTo>
                    <a:pt x="2378875" y="2367940"/>
                  </a:lnTo>
                  <a:close/>
                </a:path>
                <a:path w="4276725" h="2764154">
                  <a:moveTo>
                    <a:pt x="4276433" y="13766"/>
                  </a:moveTo>
                  <a:lnTo>
                    <a:pt x="69951" y="0"/>
                  </a:lnTo>
                  <a:lnTo>
                    <a:pt x="32194" y="922121"/>
                  </a:lnTo>
                  <a:lnTo>
                    <a:pt x="1361351" y="922121"/>
                  </a:lnTo>
                  <a:lnTo>
                    <a:pt x="1391564" y="770724"/>
                  </a:lnTo>
                  <a:lnTo>
                    <a:pt x="4268889" y="653745"/>
                  </a:lnTo>
                  <a:lnTo>
                    <a:pt x="4276433" y="13766"/>
                  </a:lnTo>
                  <a:close/>
                </a:path>
              </a:pathLst>
            </a:custGeom>
            <a:solidFill>
              <a:srgbClr val="F9F0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713396" y="5759995"/>
              <a:ext cx="121920" cy="16510"/>
            </a:xfrm>
            <a:custGeom>
              <a:avLst/>
              <a:gdLst/>
              <a:ahLst/>
              <a:cxnLst/>
              <a:rect l="l" t="t" r="r" b="b"/>
              <a:pathLst>
                <a:path w="121920" h="16510">
                  <a:moveTo>
                    <a:pt x="472" y="0"/>
                  </a:moveTo>
                  <a:lnTo>
                    <a:pt x="0" y="13334"/>
                  </a:lnTo>
                  <a:lnTo>
                    <a:pt x="121777" y="16344"/>
                  </a:lnTo>
                  <a:lnTo>
                    <a:pt x="120830" y="3873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4713396" y="5759995"/>
              <a:ext cx="121920" cy="16510"/>
            </a:xfrm>
            <a:custGeom>
              <a:avLst/>
              <a:gdLst/>
              <a:ahLst/>
              <a:cxnLst/>
              <a:rect l="l" t="t" r="r" b="b"/>
              <a:pathLst>
                <a:path w="121920" h="16510">
                  <a:moveTo>
                    <a:pt x="120830" y="3873"/>
                  </a:moveTo>
                  <a:lnTo>
                    <a:pt x="472" y="0"/>
                  </a:lnTo>
                  <a:lnTo>
                    <a:pt x="0" y="13334"/>
                  </a:lnTo>
                  <a:lnTo>
                    <a:pt x="121777" y="16344"/>
                  </a:lnTo>
                  <a:lnTo>
                    <a:pt x="120830" y="3873"/>
                  </a:lnTo>
                  <a:close/>
                </a:path>
              </a:pathLst>
            </a:custGeom>
            <a:ln w="71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575916" y="5744660"/>
              <a:ext cx="382270" cy="133350"/>
            </a:xfrm>
            <a:custGeom>
              <a:avLst/>
              <a:gdLst/>
              <a:ahLst/>
              <a:cxnLst/>
              <a:rect l="l" t="t" r="r" b="b"/>
              <a:pathLst>
                <a:path w="382270" h="133350">
                  <a:moveTo>
                    <a:pt x="42011" y="0"/>
                  </a:moveTo>
                  <a:lnTo>
                    <a:pt x="8183" y="17571"/>
                  </a:lnTo>
                  <a:lnTo>
                    <a:pt x="1202" y="82023"/>
                  </a:lnTo>
                  <a:lnTo>
                    <a:pt x="0" y="121813"/>
                  </a:lnTo>
                  <a:lnTo>
                    <a:pt x="377607" y="132896"/>
                  </a:lnTo>
                  <a:lnTo>
                    <a:pt x="381644" y="32687"/>
                  </a:lnTo>
                  <a:lnTo>
                    <a:pt x="258184" y="32687"/>
                  </a:lnTo>
                  <a:lnTo>
                    <a:pt x="136410" y="29674"/>
                  </a:lnTo>
                  <a:lnTo>
                    <a:pt x="136746" y="20213"/>
                  </a:lnTo>
                  <a:lnTo>
                    <a:pt x="136839" y="17571"/>
                  </a:lnTo>
                  <a:lnTo>
                    <a:pt x="136883" y="16343"/>
                  </a:lnTo>
                  <a:lnTo>
                    <a:pt x="377893" y="16343"/>
                  </a:lnTo>
                  <a:lnTo>
                    <a:pt x="337038" y="5377"/>
                  </a:lnTo>
                  <a:lnTo>
                    <a:pt x="302596" y="4017"/>
                  </a:lnTo>
                  <a:lnTo>
                    <a:pt x="42011" y="0"/>
                  </a:lnTo>
                  <a:close/>
                </a:path>
                <a:path w="382270" h="133350">
                  <a:moveTo>
                    <a:pt x="377893" y="16343"/>
                  </a:moveTo>
                  <a:lnTo>
                    <a:pt x="136883" y="16343"/>
                  </a:lnTo>
                  <a:lnTo>
                    <a:pt x="257242" y="20213"/>
                  </a:lnTo>
                  <a:lnTo>
                    <a:pt x="258152" y="32255"/>
                  </a:lnTo>
                  <a:lnTo>
                    <a:pt x="258184" y="32687"/>
                  </a:lnTo>
                  <a:lnTo>
                    <a:pt x="381644" y="32687"/>
                  </a:lnTo>
                  <a:lnTo>
                    <a:pt x="381765" y="29674"/>
                  </a:lnTo>
                  <a:lnTo>
                    <a:pt x="381852" y="27524"/>
                  </a:lnTo>
                  <a:lnTo>
                    <a:pt x="380140" y="19503"/>
                  </a:lnTo>
                  <a:lnTo>
                    <a:pt x="377893" y="163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058829" y="4427985"/>
              <a:ext cx="825500" cy="1091565"/>
            </a:xfrm>
            <a:custGeom>
              <a:avLst/>
              <a:gdLst/>
              <a:ahLst/>
              <a:cxnLst/>
              <a:rect l="l" t="t" r="r" b="b"/>
              <a:pathLst>
                <a:path w="825500" h="1091564">
                  <a:moveTo>
                    <a:pt x="629047" y="995777"/>
                  </a:moveTo>
                  <a:lnTo>
                    <a:pt x="484324" y="995777"/>
                  </a:lnTo>
                  <a:lnTo>
                    <a:pt x="515061" y="1091246"/>
                  </a:lnTo>
                  <a:lnTo>
                    <a:pt x="646191" y="1049028"/>
                  </a:lnTo>
                  <a:lnTo>
                    <a:pt x="629047" y="995777"/>
                  </a:lnTo>
                  <a:close/>
                </a:path>
                <a:path w="825500" h="1091564">
                  <a:moveTo>
                    <a:pt x="247963" y="754501"/>
                  </a:moveTo>
                  <a:lnTo>
                    <a:pt x="127237" y="900007"/>
                  </a:lnTo>
                  <a:lnTo>
                    <a:pt x="164179" y="928513"/>
                  </a:lnTo>
                  <a:lnTo>
                    <a:pt x="202521" y="953326"/>
                  </a:lnTo>
                  <a:lnTo>
                    <a:pt x="242661" y="973930"/>
                  </a:lnTo>
                  <a:lnTo>
                    <a:pt x="285000" y="989810"/>
                  </a:lnTo>
                  <a:lnTo>
                    <a:pt x="329936" y="1000449"/>
                  </a:lnTo>
                  <a:lnTo>
                    <a:pt x="377869" y="1005334"/>
                  </a:lnTo>
                  <a:lnTo>
                    <a:pt x="429199" y="1003948"/>
                  </a:lnTo>
                  <a:lnTo>
                    <a:pt x="484324" y="995777"/>
                  </a:lnTo>
                  <a:lnTo>
                    <a:pt x="629047" y="995777"/>
                  </a:lnTo>
                  <a:lnTo>
                    <a:pt x="615454" y="953556"/>
                  </a:lnTo>
                  <a:lnTo>
                    <a:pt x="670428" y="925971"/>
                  </a:lnTo>
                  <a:lnTo>
                    <a:pt x="716156" y="895665"/>
                  </a:lnTo>
                  <a:lnTo>
                    <a:pt x="753149" y="863022"/>
                  </a:lnTo>
                  <a:lnTo>
                    <a:pt x="775649" y="835966"/>
                  </a:lnTo>
                  <a:lnTo>
                    <a:pt x="440491" y="835966"/>
                  </a:lnTo>
                  <a:lnTo>
                    <a:pt x="388943" y="830864"/>
                  </a:lnTo>
                  <a:lnTo>
                    <a:pt x="341463" y="813263"/>
                  </a:lnTo>
                  <a:lnTo>
                    <a:pt x="295366" y="786647"/>
                  </a:lnTo>
                  <a:lnTo>
                    <a:pt x="247963" y="754501"/>
                  </a:lnTo>
                  <a:close/>
                </a:path>
                <a:path w="825500" h="1091564">
                  <a:moveTo>
                    <a:pt x="508818" y="638125"/>
                  </a:moveTo>
                  <a:lnTo>
                    <a:pt x="376796" y="638125"/>
                  </a:lnTo>
                  <a:lnTo>
                    <a:pt x="440491" y="835966"/>
                  </a:lnTo>
                  <a:lnTo>
                    <a:pt x="775649" y="835966"/>
                  </a:lnTo>
                  <a:lnTo>
                    <a:pt x="781919" y="828426"/>
                  </a:lnTo>
                  <a:lnTo>
                    <a:pt x="797946" y="800902"/>
                  </a:lnTo>
                  <a:lnTo>
                    <a:pt x="561228" y="800902"/>
                  </a:lnTo>
                  <a:lnTo>
                    <a:pt x="508818" y="638125"/>
                  </a:lnTo>
                  <a:close/>
                </a:path>
                <a:path w="825500" h="1091564">
                  <a:moveTo>
                    <a:pt x="818063" y="630669"/>
                  </a:moveTo>
                  <a:lnTo>
                    <a:pt x="506417" y="630669"/>
                  </a:lnTo>
                  <a:lnTo>
                    <a:pt x="547781" y="634688"/>
                  </a:lnTo>
                  <a:lnTo>
                    <a:pt x="577537" y="645537"/>
                  </a:lnTo>
                  <a:lnTo>
                    <a:pt x="597759" y="663741"/>
                  </a:lnTo>
                  <a:lnTo>
                    <a:pt x="610519" y="689820"/>
                  </a:lnTo>
                  <a:lnTo>
                    <a:pt x="616472" y="722419"/>
                  </a:lnTo>
                  <a:lnTo>
                    <a:pt x="611176" y="751499"/>
                  </a:lnTo>
                  <a:lnTo>
                    <a:pt x="593229" y="777509"/>
                  </a:lnTo>
                  <a:lnTo>
                    <a:pt x="561228" y="800902"/>
                  </a:lnTo>
                  <a:lnTo>
                    <a:pt x="797946" y="800902"/>
                  </a:lnTo>
                  <a:lnTo>
                    <a:pt x="802978" y="792259"/>
                  </a:lnTo>
                  <a:lnTo>
                    <a:pt x="816839" y="754907"/>
                  </a:lnTo>
                  <a:lnTo>
                    <a:pt x="824012" y="716753"/>
                  </a:lnTo>
                  <a:lnTo>
                    <a:pt x="825011" y="678180"/>
                  </a:lnTo>
                  <a:lnTo>
                    <a:pt x="820387" y="639904"/>
                  </a:lnTo>
                  <a:lnTo>
                    <a:pt x="820346" y="639571"/>
                  </a:lnTo>
                  <a:lnTo>
                    <a:pt x="818063" y="630669"/>
                  </a:lnTo>
                  <a:close/>
                </a:path>
                <a:path w="825500" h="1091564">
                  <a:moveTo>
                    <a:pt x="308449" y="0"/>
                  </a:moveTo>
                  <a:lnTo>
                    <a:pt x="177319" y="42217"/>
                  </a:lnTo>
                  <a:lnTo>
                    <a:pt x="202502" y="120434"/>
                  </a:lnTo>
                  <a:lnTo>
                    <a:pt x="157014" y="142328"/>
                  </a:lnTo>
                  <a:lnTo>
                    <a:pt x="116754" y="167804"/>
                  </a:lnTo>
                  <a:lnTo>
                    <a:pt x="81989" y="196628"/>
                  </a:lnTo>
                  <a:lnTo>
                    <a:pt x="52989" y="228571"/>
                  </a:lnTo>
                  <a:lnTo>
                    <a:pt x="30022" y="263400"/>
                  </a:lnTo>
                  <a:lnTo>
                    <a:pt x="13356" y="300885"/>
                  </a:lnTo>
                  <a:lnTo>
                    <a:pt x="3259" y="340794"/>
                  </a:lnTo>
                  <a:lnTo>
                    <a:pt x="0" y="382897"/>
                  </a:lnTo>
                  <a:lnTo>
                    <a:pt x="3846" y="426962"/>
                  </a:lnTo>
                  <a:lnTo>
                    <a:pt x="15068" y="472758"/>
                  </a:lnTo>
                  <a:lnTo>
                    <a:pt x="34284" y="518816"/>
                  </a:lnTo>
                  <a:lnTo>
                    <a:pt x="58868" y="556093"/>
                  </a:lnTo>
                  <a:lnTo>
                    <a:pt x="88221" y="585420"/>
                  </a:lnTo>
                  <a:lnTo>
                    <a:pt x="121743" y="607632"/>
                  </a:lnTo>
                  <a:lnTo>
                    <a:pt x="158832" y="623562"/>
                  </a:lnTo>
                  <a:lnTo>
                    <a:pt x="198890" y="634041"/>
                  </a:lnTo>
                  <a:lnTo>
                    <a:pt x="241315" y="639904"/>
                  </a:lnTo>
                  <a:lnTo>
                    <a:pt x="285508" y="641984"/>
                  </a:lnTo>
                  <a:lnTo>
                    <a:pt x="330868" y="641113"/>
                  </a:lnTo>
                  <a:lnTo>
                    <a:pt x="376796" y="638125"/>
                  </a:lnTo>
                  <a:lnTo>
                    <a:pt x="508818" y="638125"/>
                  </a:lnTo>
                  <a:lnTo>
                    <a:pt x="506417" y="630669"/>
                  </a:lnTo>
                  <a:lnTo>
                    <a:pt x="818063" y="630669"/>
                  </a:lnTo>
                  <a:lnTo>
                    <a:pt x="810531" y="601311"/>
                  </a:lnTo>
                  <a:lnTo>
                    <a:pt x="792539" y="557049"/>
                  </a:lnTo>
                  <a:lnTo>
                    <a:pt x="769813" y="520489"/>
                  </a:lnTo>
                  <a:lnTo>
                    <a:pt x="742567" y="491035"/>
                  </a:lnTo>
                  <a:lnTo>
                    <a:pt x="711011" y="468095"/>
                  </a:lnTo>
                  <a:lnTo>
                    <a:pt x="675359" y="451075"/>
                  </a:lnTo>
                  <a:lnTo>
                    <a:pt x="650532" y="443731"/>
                  </a:lnTo>
                  <a:lnTo>
                    <a:pt x="314206" y="443731"/>
                  </a:lnTo>
                  <a:lnTo>
                    <a:pt x="277060" y="440358"/>
                  </a:lnTo>
                  <a:lnTo>
                    <a:pt x="249043" y="430594"/>
                  </a:lnTo>
                  <a:lnTo>
                    <a:pt x="228917" y="412814"/>
                  </a:lnTo>
                  <a:lnTo>
                    <a:pt x="215447" y="385394"/>
                  </a:lnTo>
                  <a:lnTo>
                    <a:pt x="210435" y="354855"/>
                  </a:lnTo>
                  <a:lnTo>
                    <a:pt x="215866" y="326070"/>
                  </a:lnTo>
                  <a:lnTo>
                    <a:pt x="232446" y="300123"/>
                  </a:lnTo>
                  <a:lnTo>
                    <a:pt x="260879" y="278095"/>
                  </a:lnTo>
                  <a:lnTo>
                    <a:pt x="392905" y="278095"/>
                  </a:lnTo>
                  <a:lnTo>
                    <a:pt x="384209" y="251085"/>
                  </a:lnTo>
                  <a:lnTo>
                    <a:pt x="567459" y="251085"/>
                  </a:lnTo>
                  <a:lnTo>
                    <a:pt x="636644" y="155846"/>
                  </a:lnTo>
                  <a:lnTo>
                    <a:pt x="602390" y="132465"/>
                  </a:lnTo>
                  <a:lnTo>
                    <a:pt x="566194" y="112018"/>
                  </a:lnTo>
                  <a:lnTo>
                    <a:pt x="527447" y="95302"/>
                  </a:lnTo>
                  <a:lnTo>
                    <a:pt x="485538" y="83113"/>
                  </a:lnTo>
                  <a:lnTo>
                    <a:pt x="475911" y="81666"/>
                  </a:lnTo>
                  <a:lnTo>
                    <a:pt x="334745" y="81666"/>
                  </a:lnTo>
                  <a:lnTo>
                    <a:pt x="308449" y="0"/>
                  </a:lnTo>
                  <a:close/>
                </a:path>
                <a:path w="825500" h="1091564">
                  <a:moveTo>
                    <a:pt x="392905" y="278095"/>
                  </a:moveTo>
                  <a:lnTo>
                    <a:pt x="260879" y="278095"/>
                  </a:lnTo>
                  <a:lnTo>
                    <a:pt x="314206" y="443731"/>
                  </a:lnTo>
                  <a:lnTo>
                    <a:pt x="650532" y="443731"/>
                  </a:lnTo>
                  <a:lnTo>
                    <a:pt x="635824" y="439380"/>
                  </a:lnTo>
                  <a:lnTo>
                    <a:pt x="602293" y="433976"/>
                  </a:lnTo>
                  <a:lnTo>
                    <a:pt x="443093" y="433976"/>
                  </a:lnTo>
                  <a:lnTo>
                    <a:pt x="392905" y="278095"/>
                  </a:lnTo>
                  <a:close/>
                </a:path>
                <a:path w="825500" h="1091564">
                  <a:moveTo>
                    <a:pt x="545951" y="429591"/>
                  </a:moveTo>
                  <a:lnTo>
                    <a:pt x="496039" y="430309"/>
                  </a:lnTo>
                  <a:lnTo>
                    <a:pt x="443093" y="433976"/>
                  </a:lnTo>
                  <a:lnTo>
                    <a:pt x="602293" y="433976"/>
                  </a:lnTo>
                  <a:lnTo>
                    <a:pt x="592617" y="432417"/>
                  </a:lnTo>
                  <a:lnTo>
                    <a:pt x="545951" y="429591"/>
                  </a:lnTo>
                  <a:close/>
                </a:path>
                <a:path w="825500" h="1091564">
                  <a:moveTo>
                    <a:pt x="567459" y="251085"/>
                  </a:moveTo>
                  <a:lnTo>
                    <a:pt x="384209" y="251085"/>
                  </a:lnTo>
                  <a:lnTo>
                    <a:pt x="422471" y="258283"/>
                  </a:lnTo>
                  <a:lnTo>
                    <a:pt x="457654" y="272187"/>
                  </a:lnTo>
                  <a:lnTo>
                    <a:pt x="490634" y="291085"/>
                  </a:lnTo>
                  <a:lnTo>
                    <a:pt x="522289" y="313264"/>
                  </a:lnTo>
                  <a:lnTo>
                    <a:pt x="567459" y="251085"/>
                  </a:lnTo>
                  <a:close/>
                </a:path>
                <a:path w="825500" h="1091564">
                  <a:moveTo>
                    <a:pt x="389796" y="75499"/>
                  </a:moveTo>
                  <a:lnTo>
                    <a:pt x="334745" y="81666"/>
                  </a:lnTo>
                  <a:lnTo>
                    <a:pt x="475911" y="81666"/>
                  </a:lnTo>
                  <a:lnTo>
                    <a:pt x="439858" y="76246"/>
                  </a:lnTo>
                  <a:lnTo>
                    <a:pt x="389796" y="754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516051" y="612268"/>
            <a:ext cx="3074670" cy="440055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700" b="0" i="0">
                <a:solidFill>
                  <a:srgbClr val="231F20"/>
                </a:solidFill>
                <a:latin typeface="Arial MT"/>
                <a:cs typeface="Arial MT"/>
              </a:rPr>
              <a:t>Ya</a:t>
            </a:r>
            <a:r>
              <a:rPr dirty="0" sz="2700" spc="-20" b="0" i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700" spc="45" b="0" i="0">
                <a:solidFill>
                  <a:srgbClr val="231F20"/>
                </a:solidFill>
                <a:latin typeface="Arial MT"/>
                <a:cs typeface="Arial MT"/>
              </a:rPr>
              <a:t>NO</a:t>
            </a:r>
            <a:r>
              <a:rPr dirty="0" sz="2700" spc="-20" b="0" i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700" b="0" i="0">
                <a:solidFill>
                  <a:srgbClr val="231F20"/>
                </a:solidFill>
                <a:latin typeface="Arial MT"/>
                <a:cs typeface="Arial MT"/>
              </a:rPr>
              <a:t>Más</a:t>
            </a:r>
            <a:r>
              <a:rPr dirty="0" sz="2700" spc="-55" b="0" i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700" spc="-10" b="0" i="0">
                <a:solidFill>
                  <a:srgbClr val="231F20"/>
                </a:solidFill>
                <a:latin typeface="Arial MT"/>
                <a:cs typeface="Arial MT"/>
              </a:rPr>
              <a:t>desvios</a:t>
            </a:r>
            <a:endParaRPr sz="2700">
              <a:latin typeface="Arial MT"/>
              <a:cs typeface="Arial MT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79723" y="1157573"/>
            <a:ext cx="3514986" cy="602095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2075436" y="619151"/>
            <a:ext cx="38036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231F20"/>
                </a:solidFill>
                <a:latin typeface="Arial MT"/>
                <a:cs typeface="Arial MT"/>
              </a:rPr>
              <a:t>Ahora</a:t>
            </a:r>
            <a:r>
              <a:rPr dirty="0" sz="2400" spc="-6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231F20"/>
                </a:solidFill>
                <a:latin typeface="Arial MT"/>
                <a:cs typeface="Arial MT"/>
              </a:rPr>
              <a:t>con</a:t>
            </a:r>
            <a:r>
              <a:rPr dirty="0" sz="2400" spc="-6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231F20"/>
                </a:solidFill>
                <a:latin typeface="Arial MT"/>
                <a:cs typeface="Arial MT"/>
              </a:rPr>
              <a:t>nuestro</a:t>
            </a:r>
            <a:r>
              <a:rPr dirty="0" sz="2400" spc="-6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231F20"/>
                </a:solidFill>
                <a:latin typeface="Arial MT"/>
                <a:cs typeface="Arial MT"/>
              </a:rPr>
              <a:t>Software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05385" y="1944260"/>
            <a:ext cx="4714875" cy="2262505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algn="ctr" marL="633095" marR="5080">
              <a:lnSpc>
                <a:spcPts val="2680"/>
              </a:lnSpc>
              <a:spcBef>
                <a:spcPts val="355"/>
              </a:spcBef>
            </a:pP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El</a:t>
            </a:r>
            <a:r>
              <a:rPr dirty="0" sz="2400" spc="-5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Operador</a:t>
            </a:r>
            <a:r>
              <a:rPr dirty="0" sz="2400" spc="-5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siempre</a:t>
            </a:r>
            <a:r>
              <a:rPr dirty="0" sz="2400" spc="-5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va</a:t>
            </a:r>
            <a:r>
              <a:rPr dirty="0" sz="2400" spc="-5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por</a:t>
            </a:r>
            <a:r>
              <a:rPr dirty="0" sz="2400" spc="-5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 spc="-25">
                <a:solidFill>
                  <a:srgbClr val="808285"/>
                </a:solidFill>
                <a:latin typeface="Arial MT"/>
                <a:cs typeface="Arial MT"/>
              </a:rPr>
              <a:t>la </a:t>
            </a:r>
            <a:r>
              <a:rPr dirty="0" sz="2400">
                <a:solidFill>
                  <a:srgbClr val="808285"/>
                </a:solidFill>
                <a:latin typeface="Arial MT"/>
                <a:cs typeface="Arial MT"/>
              </a:rPr>
              <a:t>Ruta</a:t>
            </a:r>
            <a:r>
              <a:rPr dirty="0" sz="2400" spc="-55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808285"/>
                </a:solidFill>
                <a:latin typeface="Arial MT"/>
                <a:cs typeface="Arial MT"/>
              </a:rPr>
              <a:t>Correcta</a:t>
            </a:r>
            <a:endParaRPr sz="2400">
              <a:latin typeface="Arial MT"/>
              <a:cs typeface="Arial MT"/>
            </a:endParaRPr>
          </a:p>
          <a:p>
            <a:pPr algn="ctr" marL="553720">
              <a:lnSpc>
                <a:spcPts val="2435"/>
              </a:lnSpc>
            </a:pPr>
            <a:r>
              <a:rPr dirty="0" sz="2100">
                <a:solidFill>
                  <a:srgbClr val="808285"/>
                </a:solidFill>
                <a:latin typeface="Arial MT"/>
                <a:cs typeface="Arial MT"/>
              </a:rPr>
              <a:t>Ahora</a:t>
            </a:r>
            <a:r>
              <a:rPr dirty="0" sz="2100" spc="6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808285"/>
                </a:solidFill>
                <a:latin typeface="Arial MT"/>
                <a:cs typeface="Arial MT"/>
              </a:rPr>
              <a:t>todos</a:t>
            </a:r>
            <a:r>
              <a:rPr dirty="0" sz="2100" spc="6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100">
                <a:solidFill>
                  <a:srgbClr val="808285"/>
                </a:solidFill>
                <a:latin typeface="Arial MT"/>
                <a:cs typeface="Arial MT"/>
              </a:rPr>
              <a:t>ganan</a:t>
            </a:r>
            <a:r>
              <a:rPr dirty="0" sz="2100" spc="60">
                <a:solidFill>
                  <a:srgbClr val="808285"/>
                </a:solidFill>
                <a:latin typeface="Arial MT"/>
                <a:cs typeface="Arial MT"/>
              </a:rPr>
              <a:t> </a:t>
            </a:r>
            <a:r>
              <a:rPr dirty="0" sz="2100" spc="-25">
                <a:solidFill>
                  <a:srgbClr val="808285"/>
                </a:solidFill>
                <a:latin typeface="Arial MT"/>
                <a:cs typeface="Arial MT"/>
              </a:rPr>
              <a:t>!!</a:t>
            </a:r>
            <a:endParaRPr sz="2100">
              <a:latin typeface="Arial MT"/>
              <a:cs typeface="Arial MT"/>
            </a:endParaRPr>
          </a:p>
          <a:p>
            <a:pPr marL="12700" marR="3474085">
              <a:lnSpc>
                <a:spcPts val="2680"/>
              </a:lnSpc>
              <a:spcBef>
                <a:spcPts val="1575"/>
              </a:spcBef>
            </a:pPr>
            <a:r>
              <a:rPr dirty="0" sz="2400" spc="-10">
                <a:solidFill>
                  <a:srgbClr val="231F20"/>
                </a:solidFill>
                <a:latin typeface="Arial MT"/>
                <a:cs typeface="Arial MT"/>
              </a:rPr>
              <a:t>Empresa Chofer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ts val="2625"/>
              </a:lnSpc>
            </a:pPr>
            <a:r>
              <a:rPr dirty="0" sz="2400">
                <a:solidFill>
                  <a:srgbClr val="231F20"/>
                </a:solidFill>
                <a:latin typeface="Arial MT"/>
                <a:cs typeface="Arial MT"/>
              </a:rPr>
              <a:t>Cliente</a:t>
            </a:r>
            <a:r>
              <a:rPr dirty="0" sz="2400" spc="-4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231F20"/>
                </a:solidFill>
                <a:latin typeface="Arial MT"/>
                <a:cs typeface="Arial MT"/>
              </a:rPr>
              <a:t>Just</a:t>
            </a:r>
            <a:r>
              <a:rPr dirty="0" sz="2400" spc="-4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dirty="0" sz="2400" spc="-8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 spc="-20">
                <a:solidFill>
                  <a:srgbClr val="231F20"/>
                </a:solidFill>
                <a:latin typeface="Arial MT"/>
                <a:cs typeface="Arial MT"/>
              </a:rPr>
              <a:t>Time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977865" y="3056994"/>
            <a:ext cx="4360545" cy="2498725"/>
            <a:chOff x="977865" y="3056994"/>
            <a:chExt cx="4360545" cy="2498725"/>
          </a:xfrm>
        </p:grpSpPr>
        <p:sp>
          <p:nvSpPr>
            <p:cNvPr id="16" name="object 16" descr=""/>
            <p:cNvSpPr/>
            <p:nvPr/>
          </p:nvSpPr>
          <p:spPr>
            <a:xfrm>
              <a:off x="2064016" y="4199407"/>
              <a:ext cx="3274695" cy="1356360"/>
            </a:xfrm>
            <a:custGeom>
              <a:avLst/>
              <a:gdLst/>
              <a:ahLst/>
              <a:cxnLst/>
              <a:rect l="l" t="t" r="r" b="b"/>
              <a:pathLst>
                <a:path w="3274695" h="1356360">
                  <a:moveTo>
                    <a:pt x="629348" y="783132"/>
                  </a:moveTo>
                  <a:lnTo>
                    <a:pt x="628116" y="742099"/>
                  </a:lnTo>
                  <a:lnTo>
                    <a:pt x="622490" y="714349"/>
                  </a:lnTo>
                  <a:lnTo>
                    <a:pt x="618363" y="693991"/>
                  </a:lnTo>
                  <a:lnTo>
                    <a:pt x="600621" y="654278"/>
                  </a:lnTo>
                  <a:lnTo>
                    <a:pt x="575437" y="622071"/>
                  </a:lnTo>
                  <a:lnTo>
                    <a:pt x="543356" y="596506"/>
                  </a:lnTo>
                  <a:lnTo>
                    <a:pt x="504901" y="576694"/>
                  </a:lnTo>
                  <a:lnTo>
                    <a:pt x="460629" y="561771"/>
                  </a:lnTo>
                  <a:lnTo>
                    <a:pt x="449846" y="559396"/>
                  </a:lnTo>
                  <a:lnTo>
                    <a:pt x="449846" y="780326"/>
                  </a:lnTo>
                  <a:lnTo>
                    <a:pt x="449211" y="805751"/>
                  </a:lnTo>
                  <a:lnTo>
                    <a:pt x="449160" y="807935"/>
                  </a:lnTo>
                  <a:lnTo>
                    <a:pt x="439889" y="830770"/>
                  </a:lnTo>
                  <a:lnTo>
                    <a:pt x="420827" y="848944"/>
                  </a:lnTo>
                  <a:lnTo>
                    <a:pt x="390728" y="862596"/>
                  </a:lnTo>
                  <a:lnTo>
                    <a:pt x="374954" y="714349"/>
                  </a:lnTo>
                  <a:lnTo>
                    <a:pt x="408025" y="724662"/>
                  </a:lnTo>
                  <a:lnTo>
                    <a:pt x="430453" y="738568"/>
                  </a:lnTo>
                  <a:lnTo>
                    <a:pt x="443865" y="756869"/>
                  </a:lnTo>
                  <a:lnTo>
                    <a:pt x="449846" y="780326"/>
                  </a:lnTo>
                  <a:lnTo>
                    <a:pt x="449846" y="559396"/>
                  </a:lnTo>
                  <a:lnTo>
                    <a:pt x="411048" y="550849"/>
                  </a:lnTo>
                  <a:lnTo>
                    <a:pt x="356704" y="543052"/>
                  </a:lnTo>
                  <a:lnTo>
                    <a:pt x="355219" y="529107"/>
                  </a:lnTo>
                  <a:lnTo>
                    <a:pt x="339864" y="384860"/>
                  </a:lnTo>
                  <a:lnTo>
                    <a:pt x="339750" y="383794"/>
                  </a:lnTo>
                  <a:lnTo>
                    <a:pt x="369760" y="396176"/>
                  </a:lnTo>
                  <a:lnTo>
                    <a:pt x="396100" y="413499"/>
                  </a:lnTo>
                  <a:lnTo>
                    <a:pt x="419811" y="434530"/>
                  </a:lnTo>
                  <a:lnTo>
                    <a:pt x="441871" y="458012"/>
                  </a:lnTo>
                  <a:lnTo>
                    <a:pt x="523621" y="383794"/>
                  </a:lnTo>
                  <a:lnTo>
                    <a:pt x="561962" y="348983"/>
                  </a:lnTo>
                  <a:lnTo>
                    <a:pt x="527837" y="314667"/>
                  </a:lnTo>
                  <a:lnTo>
                    <a:pt x="489140" y="284822"/>
                  </a:lnTo>
                  <a:lnTo>
                    <a:pt x="444131" y="260946"/>
                  </a:lnTo>
                  <a:lnTo>
                    <a:pt x="391058" y="244551"/>
                  </a:lnTo>
                  <a:lnTo>
                    <a:pt x="328193" y="237121"/>
                  </a:lnTo>
                  <a:lnTo>
                    <a:pt x="320611" y="166001"/>
                  </a:lnTo>
                  <a:lnTo>
                    <a:pt x="249872" y="173532"/>
                  </a:lnTo>
                  <a:lnTo>
                    <a:pt x="249872" y="529107"/>
                  </a:lnTo>
                  <a:lnTo>
                    <a:pt x="220129" y="520039"/>
                  </a:lnTo>
                  <a:lnTo>
                    <a:pt x="198920" y="507301"/>
                  </a:lnTo>
                  <a:lnTo>
                    <a:pt x="185521" y="489369"/>
                  </a:lnTo>
                  <a:lnTo>
                    <a:pt x="179197" y="464705"/>
                  </a:lnTo>
                  <a:lnTo>
                    <a:pt x="180289" y="438937"/>
                  </a:lnTo>
                  <a:lnTo>
                    <a:pt x="189623" y="416369"/>
                  </a:lnTo>
                  <a:lnTo>
                    <a:pt x="207568" y="398005"/>
                  </a:lnTo>
                  <a:lnTo>
                    <a:pt x="234518" y="384860"/>
                  </a:lnTo>
                  <a:lnTo>
                    <a:pt x="249872" y="529107"/>
                  </a:lnTo>
                  <a:lnTo>
                    <a:pt x="249872" y="173532"/>
                  </a:lnTo>
                  <a:lnTo>
                    <a:pt x="206425" y="178155"/>
                  </a:lnTo>
                  <a:lnTo>
                    <a:pt x="213677" y="246265"/>
                  </a:lnTo>
                  <a:lnTo>
                    <a:pt x="163182" y="259537"/>
                  </a:lnTo>
                  <a:lnTo>
                    <a:pt x="118503" y="278701"/>
                  </a:lnTo>
                  <a:lnTo>
                    <a:pt x="80149" y="303491"/>
                  </a:lnTo>
                  <a:lnTo>
                    <a:pt x="48615" y="333616"/>
                  </a:lnTo>
                  <a:lnTo>
                    <a:pt x="24409" y="368808"/>
                  </a:lnTo>
                  <a:lnTo>
                    <a:pt x="8026" y="408774"/>
                  </a:lnTo>
                  <a:lnTo>
                    <a:pt x="0" y="453237"/>
                  </a:lnTo>
                  <a:lnTo>
                    <a:pt x="812" y="501929"/>
                  </a:lnTo>
                  <a:lnTo>
                    <a:pt x="11569" y="552005"/>
                  </a:lnTo>
                  <a:lnTo>
                    <a:pt x="31254" y="592531"/>
                  </a:lnTo>
                  <a:lnTo>
                    <a:pt x="58635" y="624636"/>
                  </a:lnTo>
                  <a:lnTo>
                    <a:pt x="92494" y="649452"/>
                  </a:lnTo>
                  <a:lnTo>
                    <a:pt x="131572" y="668096"/>
                  </a:lnTo>
                  <a:lnTo>
                    <a:pt x="174663" y="681723"/>
                  </a:lnTo>
                  <a:lnTo>
                    <a:pt x="220510" y="691451"/>
                  </a:lnTo>
                  <a:lnTo>
                    <a:pt x="267893" y="698385"/>
                  </a:lnTo>
                  <a:lnTo>
                    <a:pt x="286131" y="869683"/>
                  </a:lnTo>
                  <a:lnTo>
                    <a:pt x="245033" y="857758"/>
                  </a:lnTo>
                  <a:lnTo>
                    <a:pt x="209283" y="835317"/>
                  </a:lnTo>
                  <a:lnTo>
                    <a:pt x="176187" y="805751"/>
                  </a:lnTo>
                  <a:lnTo>
                    <a:pt x="142963" y="771461"/>
                  </a:lnTo>
                  <a:lnTo>
                    <a:pt x="19697" y="869683"/>
                  </a:lnTo>
                  <a:lnTo>
                    <a:pt x="48755" y="903236"/>
                  </a:lnTo>
                  <a:lnTo>
                    <a:pt x="80187" y="933081"/>
                  </a:lnTo>
                  <a:lnTo>
                    <a:pt x="114642" y="958723"/>
                  </a:lnTo>
                  <a:lnTo>
                    <a:pt x="152704" y="979614"/>
                  </a:lnTo>
                  <a:lnTo>
                    <a:pt x="195021" y="995235"/>
                  </a:lnTo>
                  <a:lnTo>
                    <a:pt x="242189" y="1005052"/>
                  </a:lnTo>
                  <a:lnTo>
                    <a:pt x="294843" y="1008557"/>
                  </a:lnTo>
                  <a:lnTo>
                    <a:pt x="303695" y="1091692"/>
                  </a:lnTo>
                  <a:lnTo>
                    <a:pt x="417880" y="1079538"/>
                  </a:lnTo>
                  <a:lnTo>
                    <a:pt x="409028" y="996391"/>
                  </a:lnTo>
                  <a:lnTo>
                    <a:pt x="469849" y="979335"/>
                  </a:lnTo>
                  <a:lnTo>
                    <a:pt x="519747" y="956500"/>
                  </a:lnTo>
                  <a:lnTo>
                    <a:pt x="559396" y="928674"/>
                  </a:lnTo>
                  <a:lnTo>
                    <a:pt x="589495" y="896645"/>
                  </a:lnTo>
                  <a:lnTo>
                    <a:pt x="605040" y="870686"/>
                  </a:lnTo>
                  <a:lnTo>
                    <a:pt x="609892" y="862596"/>
                  </a:lnTo>
                  <a:lnTo>
                    <a:pt x="610730" y="861187"/>
                  </a:lnTo>
                  <a:lnTo>
                    <a:pt x="623785" y="823099"/>
                  </a:lnTo>
                  <a:lnTo>
                    <a:pt x="629348" y="783132"/>
                  </a:lnTo>
                  <a:close/>
                </a:path>
                <a:path w="3274695" h="1356360">
                  <a:moveTo>
                    <a:pt x="1754276" y="394728"/>
                  </a:moveTo>
                  <a:lnTo>
                    <a:pt x="1735975" y="357593"/>
                  </a:lnTo>
                  <a:lnTo>
                    <a:pt x="1735747" y="357124"/>
                  </a:lnTo>
                  <a:lnTo>
                    <a:pt x="1715389" y="324777"/>
                  </a:lnTo>
                  <a:lnTo>
                    <a:pt x="1685721" y="288277"/>
                  </a:lnTo>
                  <a:lnTo>
                    <a:pt x="1651685" y="258089"/>
                  </a:lnTo>
                  <a:lnTo>
                    <a:pt x="1609953" y="231457"/>
                  </a:lnTo>
                  <a:lnTo>
                    <a:pt x="1559229" y="208889"/>
                  </a:lnTo>
                  <a:lnTo>
                    <a:pt x="1565122" y="181063"/>
                  </a:lnTo>
                  <a:lnTo>
                    <a:pt x="1574647" y="136144"/>
                  </a:lnTo>
                  <a:lnTo>
                    <a:pt x="1457858" y="111404"/>
                  </a:lnTo>
                  <a:lnTo>
                    <a:pt x="1443088" y="181063"/>
                  </a:lnTo>
                  <a:lnTo>
                    <a:pt x="1419059" y="179679"/>
                  </a:lnTo>
                  <a:lnTo>
                    <a:pt x="1419059" y="324777"/>
                  </a:lnTo>
                  <a:lnTo>
                    <a:pt x="1387805" y="472300"/>
                  </a:lnTo>
                  <a:lnTo>
                    <a:pt x="1361325" y="453758"/>
                  </a:lnTo>
                  <a:lnTo>
                    <a:pt x="1344460" y="434340"/>
                  </a:lnTo>
                  <a:lnTo>
                    <a:pt x="1336979" y="412305"/>
                  </a:lnTo>
                  <a:lnTo>
                    <a:pt x="1338668" y="385876"/>
                  </a:lnTo>
                  <a:lnTo>
                    <a:pt x="1348054" y="360756"/>
                  </a:lnTo>
                  <a:lnTo>
                    <a:pt x="1364538" y="341452"/>
                  </a:lnTo>
                  <a:lnTo>
                    <a:pt x="1388186" y="329082"/>
                  </a:lnTo>
                  <a:lnTo>
                    <a:pt x="1419059" y="324777"/>
                  </a:lnTo>
                  <a:lnTo>
                    <a:pt x="1419059" y="179679"/>
                  </a:lnTo>
                  <a:lnTo>
                    <a:pt x="1338567" y="182486"/>
                  </a:lnTo>
                  <a:lnTo>
                    <a:pt x="1292669" y="194640"/>
                  </a:lnTo>
                  <a:lnTo>
                    <a:pt x="1251800" y="214261"/>
                  </a:lnTo>
                  <a:lnTo>
                    <a:pt x="1216545" y="241249"/>
                  </a:lnTo>
                  <a:lnTo>
                    <a:pt x="1187488" y="275488"/>
                  </a:lnTo>
                  <a:lnTo>
                    <a:pt x="1165237" y="316852"/>
                  </a:lnTo>
                  <a:lnTo>
                    <a:pt x="1150353" y="365239"/>
                  </a:lnTo>
                  <a:lnTo>
                    <a:pt x="1144866" y="418198"/>
                  </a:lnTo>
                  <a:lnTo>
                    <a:pt x="1151178" y="463842"/>
                  </a:lnTo>
                  <a:lnTo>
                    <a:pt x="1151280" y="464591"/>
                  </a:lnTo>
                  <a:lnTo>
                    <a:pt x="1168019" y="505142"/>
                  </a:lnTo>
                  <a:lnTo>
                    <a:pt x="1193495" y="540575"/>
                  </a:lnTo>
                  <a:lnTo>
                    <a:pt x="1226121" y="571601"/>
                  </a:lnTo>
                  <a:lnTo>
                    <a:pt x="1264323" y="598944"/>
                  </a:lnTo>
                  <a:lnTo>
                    <a:pt x="1306512" y="623316"/>
                  </a:lnTo>
                  <a:lnTo>
                    <a:pt x="1351114" y="645426"/>
                  </a:lnTo>
                  <a:lnTo>
                    <a:pt x="1313776" y="821639"/>
                  </a:lnTo>
                  <a:lnTo>
                    <a:pt x="1277213" y="795591"/>
                  </a:lnTo>
                  <a:lnTo>
                    <a:pt x="1249095" y="761911"/>
                  </a:lnTo>
                  <a:lnTo>
                    <a:pt x="1225892" y="722033"/>
                  </a:lnTo>
                  <a:lnTo>
                    <a:pt x="1204099" y="677443"/>
                  </a:lnTo>
                  <a:lnTo>
                    <a:pt x="1050632" y="734834"/>
                  </a:lnTo>
                  <a:lnTo>
                    <a:pt x="1068552" y="777354"/>
                  </a:lnTo>
                  <a:lnTo>
                    <a:pt x="1090015" y="816991"/>
                  </a:lnTo>
                  <a:lnTo>
                    <a:pt x="1115809" y="853414"/>
                  </a:lnTo>
                  <a:lnTo>
                    <a:pt x="1146721" y="886333"/>
                  </a:lnTo>
                  <a:lnTo>
                    <a:pt x="1183513" y="915390"/>
                  </a:lnTo>
                  <a:lnTo>
                    <a:pt x="1226972" y="940282"/>
                  </a:lnTo>
                  <a:lnTo>
                    <a:pt x="1277886" y="960691"/>
                  </a:lnTo>
                  <a:lnTo>
                    <a:pt x="1259878" y="1045718"/>
                  </a:lnTo>
                  <a:lnTo>
                    <a:pt x="1376667" y="1070470"/>
                  </a:lnTo>
                  <a:lnTo>
                    <a:pt x="1394675" y="985443"/>
                  </a:lnTo>
                  <a:lnTo>
                    <a:pt x="1460296" y="988161"/>
                  </a:lnTo>
                  <a:lnTo>
                    <a:pt x="1483931" y="985443"/>
                  </a:lnTo>
                  <a:lnTo>
                    <a:pt x="1516964" y="981646"/>
                  </a:lnTo>
                  <a:lnTo>
                    <a:pt x="1565122" y="966914"/>
                  </a:lnTo>
                  <a:lnTo>
                    <a:pt x="1605178" y="944943"/>
                  </a:lnTo>
                  <a:lnTo>
                    <a:pt x="1637576" y="916736"/>
                  </a:lnTo>
                  <a:lnTo>
                    <a:pt x="1662747" y="883285"/>
                  </a:lnTo>
                  <a:lnTo>
                    <a:pt x="1680286" y="847293"/>
                  </a:lnTo>
                  <a:lnTo>
                    <a:pt x="1681124" y="845578"/>
                  </a:lnTo>
                  <a:lnTo>
                    <a:pt x="1693125" y="804608"/>
                  </a:lnTo>
                  <a:lnTo>
                    <a:pt x="1698955" y="753922"/>
                  </a:lnTo>
                  <a:lnTo>
                    <a:pt x="1694205" y="708952"/>
                  </a:lnTo>
                  <a:lnTo>
                    <a:pt x="1679689" y="669010"/>
                  </a:lnTo>
                  <a:lnTo>
                    <a:pt x="1656207" y="633412"/>
                  </a:lnTo>
                  <a:lnTo>
                    <a:pt x="1624571" y="601446"/>
                  </a:lnTo>
                  <a:lnTo>
                    <a:pt x="1585607" y="572439"/>
                  </a:lnTo>
                  <a:lnTo>
                    <a:pt x="1540116" y="545680"/>
                  </a:lnTo>
                  <a:lnTo>
                    <a:pt x="1506232" y="529005"/>
                  </a:lnTo>
                  <a:lnTo>
                    <a:pt x="1506232" y="759891"/>
                  </a:lnTo>
                  <a:lnTo>
                    <a:pt x="1504594" y="784999"/>
                  </a:lnTo>
                  <a:lnTo>
                    <a:pt x="1495018" y="812076"/>
                  </a:lnTo>
                  <a:lnTo>
                    <a:pt x="1478508" y="831659"/>
                  </a:lnTo>
                  <a:lnTo>
                    <a:pt x="1453807" y="843483"/>
                  </a:lnTo>
                  <a:lnTo>
                    <a:pt x="1419669" y="847293"/>
                  </a:lnTo>
                  <a:lnTo>
                    <a:pt x="1425105" y="821639"/>
                  </a:lnTo>
                  <a:lnTo>
                    <a:pt x="1451800" y="695667"/>
                  </a:lnTo>
                  <a:lnTo>
                    <a:pt x="1481162" y="716508"/>
                  </a:lnTo>
                  <a:lnTo>
                    <a:pt x="1498866" y="737489"/>
                  </a:lnTo>
                  <a:lnTo>
                    <a:pt x="1506232" y="759891"/>
                  </a:lnTo>
                  <a:lnTo>
                    <a:pt x="1506232" y="529005"/>
                  </a:lnTo>
                  <a:lnTo>
                    <a:pt x="1488922" y="520484"/>
                  </a:lnTo>
                  <a:lnTo>
                    <a:pt x="1499133" y="472300"/>
                  </a:lnTo>
                  <a:lnTo>
                    <a:pt x="1523441" y="357593"/>
                  </a:lnTo>
                  <a:lnTo>
                    <a:pt x="1549107" y="379488"/>
                  </a:lnTo>
                  <a:lnTo>
                    <a:pt x="1569567" y="405104"/>
                  </a:lnTo>
                  <a:lnTo>
                    <a:pt x="1586230" y="433527"/>
                  </a:lnTo>
                  <a:lnTo>
                    <a:pt x="1600479" y="463842"/>
                  </a:lnTo>
                  <a:lnTo>
                    <a:pt x="1754276" y="394728"/>
                  </a:lnTo>
                  <a:close/>
                </a:path>
                <a:path w="3274695" h="1356360">
                  <a:moveTo>
                    <a:pt x="3274390" y="400646"/>
                  </a:moveTo>
                  <a:lnTo>
                    <a:pt x="3255175" y="360540"/>
                  </a:lnTo>
                  <a:lnTo>
                    <a:pt x="3248101" y="348132"/>
                  </a:lnTo>
                  <a:lnTo>
                    <a:pt x="3233115" y="321868"/>
                  </a:lnTo>
                  <a:lnTo>
                    <a:pt x="3219107" y="301726"/>
                  </a:lnTo>
                  <a:lnTo>
                    <a:pt x="3207448" y="284962"/>
                  </a:lnTo>
                  <a:lnTo>
                    <a:pt x="3177425" y="250113"/>
                  </a:lnTo>
                  <a:lnTo>
                    <a:pt x="3142284" y="217665"/>
                  </a:lnTo>
                  <a:lnTo>
                    <a:pt x="3101276" y="187921"/>
                  </a:lnTo>
                  <a:lnTo>
                    <a:pt x="3053613" y="161213"/>
                  </a:lnTo>
                  <a:lnTo>
                    <a:pt x="2998559" y="137845"/>
                  </a:lnTo>
                  <a:lnTo>
                    <a:pt x="3006902" y="98513"/>
                  </a:lnTo>
                  <a:lnTo>
                    <a:pt x="3020352" y="34988"/>
                  </a:lnTo>
                  <a:lnTo>
                    <a:pt x="2855214" y="0"/>
                  </a:lnTo>
                  <a:lnTo>
                    <a:pt x="2834335" y="98513"/>
                  </a:lnTo>
                  <a:lnTo>
                    <a:pt x="2800350" y="95758"/>
                  </a:lnTo>
                  <a:lnTo>
                    <a:pt x="2800350" y="301726"/>
                  </a:lnTo>
                  <a:lnTo>
                    <a:pt x="2756154" y="510336"/>
                  </a:lnTo>
                  <a:lnTo>
                    <a:pt x="2718701" y="484124"/>
                  </a:lnTo>
                  <a:lnTo>
                    <a:pt x="2694876" y="456692"/>
                  </a:lnTo>
                  <a:lnTo>
                    <a:pt x="2684297" y="425500"/>
                  </a:lnTo>
                  <a:lnTo>
                    <a:pt x="2686672" y="388137"/>
                  </a:lnTo>
                  <a:lnTo>
                    <a:pt x="2699956" y="352615"/>
                  </a:lnTo>
                  <a:lnTo>
                    <a:pt x="2723261" y="325310"/>
                  </a:lnTo>
                  <a:lnTo>
                    <a:pt x="2756700" y="307822"/>
                  </a:lnTo>
                  <a:lnTo>
                    <a:pt x="2800350" y="301726"/>
                  </a:lnTo>
                  <a:lnTo>
                    <a:pt x="2800350" y="95758"/>
                  </a:lnTo>
                  <a:lnTo>
                    <a:pt x="2782684" y="94322"/>
                  </a:lnTo>
                  <a:lnTo>
                    <a:pt x="2733332" y="95008"/>
                  </a:lnTo>
                  <a:lnTo>
                    <a:pt x="2686532" y="100520"/>
                  </a:lnTo>
                  <a:lnTo>
                    <a:pt x="2642514" y="110782"/>
                  </a:lnTo>
                  <a:lnTo>
                    <a:pt x="2601531" y="125780"/>
                  </a:lnTo>
                  <a:lnTo>
                    <a:pt x="2563825" y="145453"/>
                  </a:lnTo>
                  <a:lnTo>
                    <a:pt x="2529662" y="169748"/>
                  </a:lnTo>
                  <a:lnTo>
                    <a:pt x="2499258" y="198615"/>
                  </a:lnTo>
                  <a:lnTo>
                    <a:pt x="2472893" y="232029"/>
                  </a:lnTo>
                  <a:lnTo>
                    <a:pt x="2450795" y="269913"/>
                  </a:lnTo>
                  <a:lnTo>
                    <a:pt x="2433205" y="312242"/>
                  </a:lnTo>
                  <a:lnTo>
                    <a:pt x="2420378" y="358952"/>
                  </a:lnTo>
                  <a:lnTo>
                    <a:pt x="2413228" y="409968"/>
                  </a:lnTo>
                  <a:lnTo>
                    <a:pt x="2413863" y="455510"/>
                  </a:lnTo>
                  <a:lnTo>
                    <a:pt x="2421686" y="499452"/>
                  </a:lnTo>
                  <a:lnTo>
                    <a:pt x="2435987" y="538530"/>
                  </a:lnTo>
                  <a:lnTo>
                    <a:pt x="2456103" y="574255"/>
                  </a:lnTo>
                  <a:lnTo>
                    <a:pt x="2481376" y="606894"/>
                  </a:lnTo>
                  <a:lnTo>
                    <a:pt x="2511145" y="636778"/>
                  </a:lnTo>
                  <a:lnTo>
                    <a:pt x="2544762" y="664184"/>
                  </a:lnTo>
                  <a:lnTo>
                    <a:pt x="2581541" y="689432"/>
                  </a:lnTo>
                  <a:lnTo>
                    <a:pt x="2620822" y="712800"/>
                  </a:lnTo>
                  <a:lnTo>
                    <a:pt x="2661958" y="734618"/>
                  </a:lnTo>
                  <a:lnTo>
                    <a:pt x="2704274" y="755167"/>
                  </a:lnTo>
                  <a:lnTo>
                    <a:pt x="2651468" y="1004354"/>
                  </a:lnTo>
                  <a:lnTo>
                    <a:pt x="2608986" y="975817"/>
                  </a:lnTo>
                  <a:lnTo>
                    <a:pt x="2574785" y="940092"/>
                  </a:lnTo>
                  <a:lnTo>
                    <a:pt x="2546324" y="898258"/>
                  </a:lnTo>
                  <a:lnTo>
                    <a:pt x="2521039" y="851344"/>
                  </a:lnTo>
                  <a:lnTo>
                    <a:pt x="2496375" y="800430"/>
                  </a:lnTo>
                  <a:lnTo>
                    <a:pt x="2279358" y="881608"/>
                  </a:lnTo>
                  <a:lnTo>
                    <a:pt x="2296617" y="924090"/>
                  </a:lnTo>
                  <a:lnTo>
                    <a:pt x="2316175" y="964653"/>
                  </a:lnTo>
                  <a:lnTo>
                    <a:pt x="2338400" y="1003134"/>
                  </a:lnTo>
                  <a:lnTo>
                    <a:pt x="2363686" y="1039368"/>
                  </a:lnTo>
                  <a:lnTo>
                    <a:pt x="2392400" y="1073213"/>
                  </a:lnTo>
                  <a:lnTo>
                    <a:pt x="2424938" y="1104493"/>
                  </a:lnTo>
                  <a:lnTo>
                    <a:pt x="2461653" y="1133068"/>
                  </a:lnTo>
                  <a:lnTo>
                    <a:pt x="2502941" y="1158786"/>
                  </a:lnTo>
                  <a:lnTo>
                    <a:pt x="2549169" y="1181468"/>
                  </a:lnTo>
                  <a:lnTo>
                    <a:pt x="2600718" y="1200988"/>
                  </a:lnTo>
                  <a:lnTo>
                    <a:pt x="2575242" y="1321231"/>
                  </a:lnTo>
                  <a:lnTo>
                    <a:pt x="2740393" y="1356220"/>
                  </a:lnTo>
                  <a:lnTo>
                    <a:pt x="2765869" y="1235976"/>
                  </a:lnTo>
                  <a:lnTo>
                    <a:pt x="2829166" y="1240053"/>
                  </a:lnTo>
                  <a:lnTo>
                    <a:pt x="2886748" y="1238123"/>
                  </a:lnTo>
                  <a:lnTo>
                    <a:pt x="2938805" y="1230617"/>
                  </a:lnTo>
                  <a:lnTo>
                    <a:pt x="2985490" y="1217930"/>
                  </a:lnTo>
                  <a:lnTo>
                    <a:pt x="3027019" y="1200492"/>
                  </a:lnTo>
                  <a:lnTo>
                    <a:pt x="3063544" y="1178712"/>
                  </a:lnTo>
                  <a:lnTo>
                    <a:pt x="3095256" y="1153007"/>
                  </a:lnTo>
                  <a:lnTo>
                    <a:pt x="3122333" y="1123810"/>
                  </a:lnTo>
                  <a:lnTo>
                    <a:pt x="3144964" y="1091514"/>
                  </a:lnTo>
                  <a:lnTo>
                    <a:pt x="3163316" y="1056551"/>
                  </a:lnTo>
                  <a:lnTo>
                    <a:pt x="3169412" y="1040625"/>
                  </a:lnTo>
                  <a:lnTo>
                    <a:pt x="3177565" y="1019327"/>
                  </a:lnTo>
                  <a:lnTo>
                    <a:pt x="3187903" y="980262"/>
                  </a:lnTo>
                  <a:lnTo>
                    <a:pt x="3195129" y="931532"/>
                  </a:lnTo>
                  <a:lnTo>
                    <a:pt x="3195421" y="898258"/>
                  </a:lnTo>
                  <a:lnTo>
                    <a:pt x="3195523" y="886536"/>
                  </a:lnTo>
                  <a:lnTo>
                    <a:pt x="3189440" y="844994"/>
                  </a:lnTo>
                  <a:lnTo>
                    <a:pt x="3177209" y="806615"/>
                  </a:lnTo>
                  <a:lnTo>
                    <a:pt x="3159188" y="771093"/>
                  </a:lnTo>
                  <a:lnTo>
                    <a:pt x="3135706" y="738162"/>
                  </a:lnTo>
                  <a:lnTo>
                    <a:pt x="3107093" y="707529"/>
                  </a:lnTo>
                  <a:lnTo>
                    <a:pt x="3073704" y="678878"/>
                  </a:lnTo>
                  <a:lnTo>
                    <a:pt x="3035871" y="651941"/>
                  </a:lnTo>
                  <a:lnTo>
                    <a:pt x="2993948" y="626427"/>
                  </a:lnTo>
                  <a:lnTo>
                    <a:pt x="2948254" y="602043"/>
                  </a:lnTo>
                  <a:lnTo>
                    <a:pt x="2923629" y="590232"/>
                  </a:lnTo>
                  <a:lnTo>
                    <a:pt x="2923629" y="917028"/>
                  </a:lnTo>
                  <a:lnTo>
                    <a:pt x="2921304" y="952538"/>
                  </a:lnTo>
                  <a:lnTo>
                    <a:pt x="2907779" y="990828"/>
                  </a:lnTo>
                  <a:lnTo>
                    <a:pt x="2884424" y="1018514"/>
                  </a:lnTo>
                  <a:lnTo>
                    <a:pt x="2849499" y="1035240"/>
                  </a:lnTo>
                  <a:lnTo>
                    <a:pt x="2801213" y="1040625"/>
                  </a:lnTo>
                  <a:lnTo>
                    <a:pt x="2808897" y="1004354"/>
                  </a:lnTo>
                  <a:lnTo>
                    <a:pt x="2846641" y="826211"/>
                  </a:lnTo>
                  <a:lnTo>
                    <a:pt x="2888183" y="855687"/>
                  </a:lnTo>
                  <a:lnTo>
                    <a:pt x="2913215" y="885355"/>
                  </a:lnTo>
                  <a:lnTo>
                    <a:pt x="2923629" y="917028"/>
                  </a:lnTo>
                  <a:lnTo>
                    <a:pt x="2923629" y="590232"/>
                  </a:lnTo>
                  <a:lnTo>
                    <a:pt x="2899143" y="578485"/>
                  </a:lnTo>
                  <a:lnTo>
                    <a:pt x="2913583" y="510336"/>
                  </a:lnTo>
                  <a:lnTo>
                    <a:pt x="2947949" y="348132"/>
                  </a:lnTo>
                  <a:lnTo>
                    <a:pt x="2984246" y="379107"/>
                  </a:lnTo>
                  <a:lnTo>
                    <a:pt x="3013189" y="415315"/>
                  </a:lnTo>
                  <a:lnTo>
                    <a:pt x="3036747" y="455510"/>
                  </a:lnTo>
                  <a:lnTo>
                    <a:pt x="3056890" y="498373"/>
                  </a:lnTo>
                  <a:lnTo>
                    <a:pt x="3274390" y="4006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880227" y="3238632"/>
              <a:ext cx="190500" cy="887730"/>
            </a:xfrm>
            <a:custGeom>
              <a:avLst/>
              <a:gdLst/>
              <a:ahLst/>
              <a:cxnLst/>
              <a:rect l="l" t="t" r="r" b="b"/>
              <a:pathLst>
                <a:path w="190500" h="887729">
                  <a:moveTo>
                    <a:pt x="190501" y="0"/>
                  </a:moveTo>
                  <a:lnTo>
                    <a:pt x="0" y="0"/>
                  </a:lnTo>
                  <a:lnTo>
                    <a:pt x="0" y="207168"/>
                  </a:lnTo>
                  <a:lnTo>
                    <a:pt x="190501" y="207168"/>
                  </a:lnTo>
                  <a:lnTo>
                    <a:pt x="190501" y="0"/>
                  </a:lnTo>
                  <a:close/>
                </a:path>
                <a:path w="190500" h="887729">
                  <a:moveTo>
                    <a:pt x="190501" y="345600"/>
                  </a:moveTo>
                  <a:lnTo>
                    <a:pt x="0" y="345600"/>
                  </a:lnTo>
                  <a:lnTo>
                    <a:pt x="0" y="552768"/>
                  </a:lnTo>
                  <a:lnTo>
                    <a:pt x="190501" y="552768"/>
                  </a:lnTo>
                  <a:lnTo>
                    <a:pt x="190501" y="345600"/>
                  </a:lnTo>
                  <a:close/>
                </a:path>
                <a:path w="190500" h="887729">
                  <a:moveTo>
                    <a:pt x="190501" y="680399"/>
                  </a:moveTo>
                  <a:lnTo>
                    <a:pt x="0" y="680399"/>
                  </a:lnTo>
                  <a:lnTo>
                    <a:pt x="0" y="887568"/>
                  </a:lnTo>
                  <a:lnTo>
                    <a:pt x="190501" y="887568"/>
                  </a:lnTo>
                  <a:lnTo>
                    <a:pt x="190501" y="680399"/>
                  </a:lnTo>
                  <a:close/>
                </a:path>
              </a:pathLst>
            </a:custGeom>
            <a:ln w="179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917912" y="3057004"/>
              <a:ext cx="393065" cy="1061720"/>
            </a:xfrm>
            <a:custGeom>
              <a:avLst/>
              <a:gdLst/>
              <a:ahLst/>
              <a:cxnLst/>
              <a:rect l="l" t="t" r="r" b="b"/>
              <a:pathLst>
                <a:path w="393064" h="1061720">
                  <a:moveTo>
                    <a:pt x="379463" y="660704"/>
                  </a:moveTo>
                  <a:lnTo>
                    <a:pt x="377215" y="649757"/>
                  </a:lnTo>
                  <a:lnTo>
                    <a:pt x="353910" y="652335"/>
                  </a:lnTo>
                  <a:lnTo>
                    <a:pt x="332270" y="657948"/>
                  </a:lnTo>
                  <a:lnTo>
                    <a:pt x="293928" y="678205"/>
                  </a:lnTo>
                  <a:lnTo>
                    <a:pt x="257683" y="717283"/>
                  </a:lnTo>
                  <a:lnTo>
                    <a:pt x="212547" y="773163"/>
                  </a:lnTo>
                  <a:lnTo>
                    <a:pt x="187032" y="809231"/>
                  </a:lnTo>
                  <a:lnTo>
                    <a:pt x="160286" y="850023"/>
                  </a:lnTo>
                  <a:lnTo>
                    <a:pt x="132321" y="895553"/>
                  </a:lnTo>
                  <a:lnTo>
                    <a:pt x="103124" y="945832"/>
                  </a:lnTo>
                  <a:lnTo>
                    <a:pt x="100126" y="950239"/>
                  </a:lnTo>
                  <a:lnTo>
                    <a:pt x="97231" y="952385"/>
                  </a:lnTo>
                  <a:lnTo>
                    <a:pt x="91427" y="952385"/>
                  </a:lnTo>
                  <a:lnTo>
                    <a:pt x="88430" y="949490"/>
                  </a:lnTo>
                  <a:lnTo>
                    <a:pt x="85534" y="943597"/>
                  </a:lnTo>
                  <a:lnTo>
                    <a:pt x="65049" y="894651"/>
                  </a:lnTo>
                  <a:lnTo>
                    <a:pt x="59994" y="890244"/>
                  </a:lnTo>
                  <a:lnTo>
                    <a:pt x="52590" y="888758"/>
                  </a:lnTo>
                  <a:lnTo>
                    <a:pt x="47688" y="889317"/>
                  </a:lnTo>
                  <a:lnTo>
                    <a:pt x="41656" y="890981"/>
                  </a:lnTo>
                  <a:lnTo>
                    <a:pt x="6591" y="913968"/>
                  </a:lnTo>
                  <a:lnTo>
                    <a:pt x="0" y="932637"/>
                  </a:lnTo>
                  <a:lnTo>
                    <a:pt x="1498" y="937044"/>
                  </a:lnTo>
                  <a:lnTo>
                    <a:pt x="2159" y="942187"/>
                  </a:lnTo>
                  <a:lnTo>
                    <a:pt x="2159" y="947991"/>
                  </a:lnTo>
                  <a:lnTo>
                    <a:pt x="8369" y="967613"/>
                  </a:lnTo>
                  <a:lnTo>
                    <a:pt x="24828" y="1012558"/>
                  </a:lnTo>
                  <a:lnTo>
                    <a:pt x="43891" y="1052512"/>
                  </a:lnTo>
                  <a:lnTo>
                    <a:pt x="48298" y="1055509"/>
                  </a:lnTo>
                  <a:lnTo>
                    <a:pt x="52590" y="1059815"/>
                  </a:lnTo>
                  <a:lnTo>
                    <a:pt x="59994" y="1061313"/>
                  </a:lnTo>
                  <a:lnTo>
                    <a:pt x="70192" y="1059815"/>
                  </a:lnTo>
                  <a:lnTo>
                    <a:pt x="80187" y="1060373"/>
                  </a:lnTo>
                  <a:lnTo>
                    <a:pt x="88277" y="1059840"/>
                  </a:lnTo>
                  <a:lnTo>
                    <a:pt x="94462" y="1058214"/>
                  </a:lnTo>
                  <a:lnTo>
                    <a:pt x="98729" y="1055509"/>
                  </a:lnTo>
                  <a:lnTo>
                    <a:pt x="105003" y="1052309"/>
                  </a:lnTo>
                  <a:lnTo>
                    <a:pt x="110769" y="1047229"/>
                  </a:lnTo>
                  <a:lnTo>
                    <a:pt x="115976" y="1040244"/>
                  </a:lnTo>
                  <a:lnTo>
                    <a:pt x="120624" y="1031367"/>
                  </a:lnTo>
                  <a:lnTo>
                    <a:pt x="138430" y="999312"/>
                  </a:lnTo>
                  <a:lnTo>
                    <a:pt x="160261" y="962901"/>
                  </a:lnTo>
                  <a:lnTo>
                    <a:pt x="186143" y="922108"/>
                  </a:lnTo>
                  <a:lnTo>
                    <a:pt x="216077" y="876935"/>
                  </a:lnTo>
                  <a:lnTo>
                    <a:pt x="250037" y="827366"/>
                  </a:lnTo>
                  <a:lnTo>
                    <a:pt x="292658" y="768413"/>
                  </a:lnTo>
                  <a:lnTo>
                    <a:pt x="328434" y="720979"/>
                  </a:lnTo>
                  <a:lnTo>
                    <a:pt x="357365" y="685076"/>
                  </a:lnTo>
                  <a:lnTo>
                    <a:pt x="379463" y="660704"/>
                  </a:lnTo>
                  <a:close/>
                </a:path>
                <a:path w="393064" h="1061720">
                  <a:moveTo>
                    <a:pt x="382612" y="10134"/>
                  </a:moveTo>
                  <a:lnTo>
                    <a:pt x="380530" y="0"/>
                  </a:lnTo>
                  <a:lnTo>
                    <a:pt x="358927" y="2387"/>
                  </a:lnTo>
                  <a:lnTo>
                    <a:pt x="338874" y="7581"/>
                  </a:lnTo>
                  <a:lnTo>
                    <a:pt x="303339" y="26352"/>
                  </a:lnTo>
                  <a:lnTo>
                    <a:pt x="269735" y="62585"/>
                  </a:lnTo>
                  <a:lnTo>
                    <a:pt x="222110" y="122313"/>
                  </a:lnTo>
                  <a:lnTo>
                    <a:pt x="192011" y="166141"/>
                  </a:lnTo>
                  <a:lnTo>
                    <a:pt x="160147" y="216827"/>
                  </a:lnTo>
                  <a:lnTo>
                    <a:pt x="126504" y="274396"/>
                  </a:lnTo>
                  <a:lnTo>
                    <a:pt x="123736" y="278472"/>
                  </a:lnTo>
                  <a:lnTo>
                    <a:pt x="121043" y="280466"/>
                  </a:lnTo>
                  <a:lnTo>
                    <a:pt x="115671" y="280466"/>
                  </a:lnTo>
                  <a:lnTo>
                    <a:pt x="112890" y="277774"/>
                  </a:lnTo>
                  <a:lnTo>
                    <a:pt x="110197" y="272313"/>
                  </a:lnTo>
                  <a:lnTo>
                    <a:pt x="91211" y="226961"/>
                  </a:lnTo>
                  <a:lnTo>
                    <a:pt x="86525" y="222885"/>
                  </a:lnTo>
                  <a:lnTo>
                    <a:pt x="79679" y="221488"/>
                  </a:lnTo>
                  <a:lnTo>
                    <a:pt x="75120" y="222008"/>
                  </a:lnTo>
                  <a:lnTo>
                    <a:pt x="69532" y="223558"/>
                  </a:lnTo>
                  <a:lnTo>
                    <a:pt x="37033" y="244868"/>
                  </a:lnTo>
                  <a:lnTo>
                    <a:pt x="30937" y="262166"/>
                  </a:lnTo>
                  <a:lnTo>
                    <a:pt x="32321" y="266242"/>
                  </a:lnTo>
                  <a:lnTo>
                    <a:pt x="32931" y="271018"/>
                  </a:lnTo>
                  <a:lnTo>
                    <a:pt x="32931" y="276390"/>
                  </a:lnTo>
                  <a:lnTo>
                    <a:pt x="38684" y="294576"/>
                  </a:lnTo>
                  <a:lnTo>
                    <a:pt x="53936" y="336232"/>
                  </a:lnTo>
                  <a:lnTo>
                    <a:pt x="71615" y="373265"/>
                  </a:lnTo>
                  <a:lnTo>
                    <a:pt x="75679" y="376034"/>
                  </a:lnTo>
                  <a:lnTo>
                    <a:pt x="79679" y="380034"/>
                  </a:lnTo>
                  <a:lnTo>
                    <a:pt x="86525" y="381419"/>
                  </a:lnTo>
                  <a:lnTo>
                    <a:pt x="95973" y="380034"/>
                  </a:lnTo>
                  <a:lnTo>
                    <a:pt x="105244" y="380555"/>
                  </a:lnTo>
                  <a:lnTo>
                    <a:pt x="112750" y="380047"/>
                  </a:lnTo>
                  <a:lnTo>
                    <a:pt x="118478" y="378536"/>
                  </a:lnTo>
                  <a:lnTo>
                    <a:pt x="122428" y="376034"/>
                  </a:lnTo>
                  <a:lnTo>
                    <a:pt x="128244" y="373075"/>
                  </a:lnTo>
                  <a:lnTo>
                    <a:pt x="133578" y="368363"/>
                  </a:lnTo>
                  <a:lnTo>
                    <a:pt x="138417" y="361899"/>
                  </a:lnTo>
                  <a:lnTo>
                    <a:pt x="142722" y="353669"/>
                  </a:lnTo>
                  <a:lnTo>
                    <a:pt x="163931" y="315899"/>
                  </a:lnTo>
                  <a:lnTo>
                    <a:pt x="190982" y="271818"/>
                  </a:lnTo>
                  <a:lnTo>
                    <a:pt x="223901" y="221386"/>
                  </a:lnTo>
                  <a:lnTo>
                    <a:pt x="262661" y="164604"/>
                  </a:lnTo>
                  <a:lnTo>
                    <a:pt x="302158" y="109969"/>
                  </a:lnTo>
                  <a:lnTo>
                    <a:pt x="335318" y="66001"/>
                  </a:lnTo>
                  <a:lnTo>
                    <a:pt x="362140" y="32727"/>
                  </a:lnTo>
                  <a:lnTo>
                    <a:pt x="382612" y="10134"/>
                  </a:lnTo>
                  <a:close/>
                </a:path>
                <a:path w="393064" h="1061720">
                  <a:moveTo>
                    <a:pt x="392531" y="326097"/>
                  </a:moveTo>
                  <a:lnTo>
                    <a:pt x="390283" y="315150"/>
                  </a:lnTo>
                  <a:lnTo>
                    <a:pt x="366979" y="317728"/>
                  </a:lnTo>
                  <a:lnTo>
                    <a:pt x="345338" y="323342"/>
                  </a:lnTo>
                  <a:lnTo>
                    <a:pt x="306997" y="343598"/>
                  </a:lnTo>
                  <a:lnTo>
                    <a:pt x="270751" y="382676"/>
                  </a:lnTo>
                  <a:lnTo>
                    <a:pt x="225615" y="438556"/>
                  </a:lnTo>
                  <a:lnTo>
                    <a:pt x="200101" y="474611"/>
                  </a:lnTo>
                  <a:lnTo>
                    <a:pt x="173355" y="515404"/>
                  </a:lnTo>
                  <a:lnTo>
                    <a:pt x="145389" y="560946"/>
                  </a:lnTo>
                  <a:lnTo>
                    <a:pt x="116192" y="611225"/>
                  </a:lnTo>
                  <a:lnTo>
                    <a:pt x="113195" y="615619"/>
                  </a:lnTo>
                  <a:lnTo>
                    <a:pt x="110299" y="617778"/>
                  </a:lnTo>
                  <a:lnTo>
                    <a:pt x="104495" y="617778"/>
                  </a:lnTo>
                  <a:lnTo>
                    <a:pt x="101498" y="614870"/>
                  </a:lnTo>
                  <a:lnTo>
                    <a:pt x="98602" y="608977"/>
                  </a:lnTo>
                  <a:lnTo>
                    <a:pt x="78105" y="560044"/>
                  </a:lnTo>
                  <a:lnTo>
                    <a:pt x="73063" y="555637"/>
                  </a:lnTo>
                  <a:lnTo>
                    <a:pt x="65659" y="554139"/>
                  </a:lnTo>
                  <a:lnTo>
                    <a:pt x="60756" y="554697"/>
                  </a:lnTo>
                  <a:lnTo>
                    <a:pt x="54724" y="556361"/>
                  </a:lnTo>
                  <a:lnTo>
                    <a:pt x="19659" y="579361"/>
                  </a:lnTo>
                  <a:lnTo>
                    <a:pt x="13068" y="598030"/>
                  </a:lnTo>
                  <a:lnTo>
                    <a:pt x="14566" y="602424"/>
                  </a:lnTo>
                  <a:lnTo>
                    <a:pt x="15227" y="607580"/>
                  </a:lnTo>
                  <a:lnTo>
                    <a:pt x="15227" y="613371"/>
                  </a:lnTo>
                  <a:lnTo>
                    <a:pt x="21437" y="632993"/>
                  </a:lnTo>
                  <a:lnTo>
                    <a:pt x="37896" y="677951"/>
                  </a:lnTo>
                  <a:lnTo>
                    <a:pt x="56959" y="717905"/>
                  </a:lnTo>
                  <a:lnTo>
                    <a:pt x="61366" y="720902"/>
                  </a:lnTo>
                  <a:lnTo>
                    <a:pt x="65659" y="725208"/>
                  </a:lnTo>
                  <a:lnTo>
                    <a:pt x="73063" y="726706"/>
                  </a:lnTo>
                  <a:lnTo>
                    <a:pt x="83261" y="725208"/>
                  </a:lnTo>
                  <a:lnTo>
                    <a:pt x="93256" y="725766"/>
                  </a:lnTo>
                  <a:lnTo>
                    <a:pt x="101346" y="725233"/>
                  </a:lnTo>
                  <a:lnTo>
                    <a:pt x="107530" y="723595"/>
                  </a:lnTo>
                  <a:lnTo>
                    <a:pt x="111798" y="720902"/>
                  </a:lnTo>
                  <a:lnTo>
                    <a:pt x="118071" y="717702"/>
                  </a:lnTo>
                  <a:lnTo>
                    <a:pt x="123837" y="712622"/>
                  </a:lnTo>
                  <a:lnTo>
                    <a:pt x="129044" y="705637"/>
                  </a:lnTo>
                  <a:lnTo>
                    <a:pt x="133692" y="696760"/>
                  </a:lnTo>
                  <a:lnTo>
                    <a:pt x="151498" y="664705"/>
                  </a:lnTo>
                  <a:lnTo>
                    <a:pt x="173329" y="628294"/>
                  </a:lnTo>
                  <a:lnTo>
                    <a:pt x="199212" y="587502"/>
                  </a:lnTo>
                  <a:lnTo>
                    <a:pt x="229146" y="542328"/>
                  </a:lnTo>
                  <a:lnTo>
                    <a:pt x="263105" y="492760"/>
                  </a:lnTo>
                  <a:lnTo>
                    <a:pt x="305727" y="433806"/>
                  </a:lnTo>
                  <a:lnTo>
                    <a:pt x="341503" y="386372"/>
                  </a:lnTo>
                  <a:lnTo>
                    <a:pt x="370433" y="350469"/>
                  </a:lnTo>
                  <a:lnTo>
                    <a:pt x="392531" y="326097"/>
                  </a:lnTo>
                  <a:close/>
                </a:path>
              </a:pathLst>
            </a:custGeom>
            <a:solidFill>
              <a:srgbClr val="00A6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977865" y="4404172"/>
              <a:ext cx="825500" cy="1091565"/>
            </a:xfrm>
            <a:custGeom>
              <a:avLst/>
              <a:gdLst/>
              <a:ahLst/>
              <a:cxnLst/>
              <a:rect l="l" t="t" r="r" b="b"/>
              <a:pathLst>
                <a:path w="825500" h="1091564">
                  <a:moveTo>
                    <a:pt x="629047" y="995777"/>
                  </a:moveTo>
                  <a:lnTo>
                    <a:pt x="484324" y="995777"/>
                  </a:lnTo>
                  <a:lnTo>
                    <a:pt x="515061" y="1091246"/>
                  </a:lnTo>
                  <a:lnTo>
                    <a:pt x="646191" y="1049028"/>
                  </a:lnTo>
                  <a:lnTo>
                    <a:pt x="629047" y="995777"/>
                  </a:lnTo>
                  <a:close/>
                </a:path>
                <a:path w="825500" h="1091564">
                  <a:moveTo>
                    <a:pt x="247963" y="754501"/>
                  </a:moveTo>
                  <a:lnTo>
                    <a:pt x="127237" y="900007"/>
                  </a:lnTo>
                  <a:lnTo>
                    <a:pt x="164179" y="928513"/>
                  </a:lnTo>
                  <a:lnTo>
                    <a:pt x="202521" y="953326"/>
                  </a:lnTo>
                  <a:lnTo>
                    <a:pt x="242661" y="973930"/>
                  </a:lnTo>
                  <a:lnTo>
                    <a:pt x="285000" y="989809"/>
                  </a:lnTo>
                  <a:lnTo>
                    <a:pt x="329936" y="1000449"/>
                  </a:lnTo>
                  <a:lnTo>
                    <a:pt x="377869" y="1005334"/>
                  </a:lnTo>
                  <a:lnTo>
                    <a:pt x="429199" y="1003948"/>
                  </a:lnTo>
                  <a:lnTo>
                    <a:pt x="484324" y="995777"/>
                  </a:lnTo>
                  <a:lnTo>
                    <a:pt x="629047" y="995777"/>
                  </a:lnTo>
                  <a:lnTo>
                    <a:pt x="615454" y="953556"/>
                  </a:lnTo>
                  <a:lnTo>
                    <a:pt x="670428" y="925971"/>
                  </a:lnTo>
                  <a:lnTo>
                    <a:pt x="716156" y="895665"/>
                  </a:lnTo>
                  <a:lnTo>
                    <a:pt x="753149" y="863022"/>
                  </a:lnTo>
                  <a:lnTo>
                    <a:pt x="775649" y="835966"/>
                  </a:lnTo>
                  <a:lnTo>
                    <a:pt x="440490" y="835966"/>
                  </a:lnTo>
                  <a:lnTo>
                    <a:pt x="388942" y="830864"/>
                  </a:lnTo>
                  <a:lnTo>
                    <a:pt x="341463" y="813263"/>
                  </a:lnTo>
                  <a:lnTo>
                    <a:pt x="295366" y="786647"/>
                  </a:lnTo>
                  <a:lnTo>
                    <a:pt x="247963" y="754501"/>
                  </a:lnTo>
                  <a:close/>
                </a:path>
                <a:path w="825500" h="1091564">
                  <a:moveTo>
                    <a:pt x="508817" y="638124"/>
                  </a:moveTo>
                  <a:lnTo>
                    <a:pt x="376796" y="638124"/>
                  </a:lnTo>
                  <a:lnTo>
                    <a:pt x="440490" y="835966"/>
                  </a:lnTo>
                  <a:lnTo>
                    <a:pt x="775649" y="835966"/>
                  </a:lnTo>
                  <a:lnTo>
                    <a:pt x="781919" y="828425"/>
                  </a:lnTo>
                  <a:lnTo>
                    <a:pt x="797945" y="800902"/>
                  </a:lnTo>
                  <a:lnTo>
                    <a:pt x="561228" y="800902"/>
                  </a:lnTo>
                  <a:lnTo>
                    <a:pt x="508817" y="638124"/>
                  </a:lnTo>
                  <a:close/>
                </a:path>
                <a:path w="825500" h="1091564">
                  <a:moveTo>
                    <a:pt x="818063" y="630669"/>
                  </a:moveTo>
                  <a:lnTo>
                    <a:pt x="506417" y="630669"/>
                  </a:lnTo>
                  <a:lnTo>
                    <a:pt x="547780" y="634688"/>
                  </a:lnTo>
                  <a:lnTo>
                    <a:pt x="577536" y="645537"/>
                  </a:lnTo>
                  <a:lnTo>
                    <a:pt x="597758" y="663741"/>
                  </a:lnTo>
                  <a:lnTo>
                    <a:pt x="610519" y="689820"/>
                  </a:lnTo>
                  <a:lnTo>
                    <a:pt x="616472" y="722419"/>
                  </a:lnTo>
                  <a:lnTo>
                    <a:pt x="611176" y="751498"/>
                  </a:lnTo>
                  <a:lnTo>
                    <a:pt x="593229" y="777509"/>
                  </a:lnTo>
                  <a:lnTo>
                    <a:pt x="561228" y="800902"/>
                  </a:lnTo>
                  <a:lnTo>
                    <a:pt x="797945" y="800902"/>
                  </a:lnTo>
                  <a:lnTo>
                    <a:pt x="802978" y="792259"/>
                  </a:lnTo>
                  <a:lnTo>
                    <a:pt x="816839" y="754907"/>
                  </a:lnTo>
                  <a:lnTo>
                    <a:pt x="824012" y="716752"/>
                  </a:lnTo>
                  <a:lnTo>
                    <a:pt x="825011" y="678179"/>
                  </a:lnTo>
                  <a:lnTo>
                    <a:pt x="820387" y="639903"/>
                  </a:lnTo>
                  <a:lnTo>
                    <a:pt x="820346" y="639570"/>
                  </a:lnTo>
                  <a:lnTo>
                    <a:pt x="818063" y="630669"/>
                  </a:lnTo>
                  <a:close/>
                </a:path>
                <a:path w="825500" h="1091564">
                  <a:moveTo>
                    <a:pt x="308449" y="0"/>
                  </a:moveTo>
                  <a:lnTo>
                    <a:pt x="177319" y="42217"/>
                  </a:lnTo>
                  <a:lnTo>
                    <a:pt x="202502" y="120434"/>
                  </a:lnTo>
                  <a:lnTo>
                    <a:pt x="157014" y="142328"/>
                  </a:lnTo>
                  <a:lnTo>
                    <a:pt x="116754" y="167804"/>
                  </a:lnTo>
                  <a:lnTo>
                    <a:pt x="81989" y="196628"/>
                  </a:lnTo>
                  <a:lnTo>
                    <a:pt x="52989" y="228570"/>
                  </a:lnTo>
                  <a:lnTo>
                    <a:pt x="30022" y="263399"/>
                  </a:lnTo>
                  <a:lnTo>
                    <a:pt x="13356" y="300884"/>
                  </a:lnTo>
                  <a:lnTo>
                    <a:pt x="3259" y="340794"/>
                  </a:lnTo>
                  <a:lnTo>
                    <a:pt x="0" y="382897"/>
                  </a:lnTo>
                  <a:lnTo>
                    <a:pt x="3846" y="426962"/>
                  </a:lnTo>
                  <a:lnTo>
                    <a:pt x="15068" y="472758"/>
                  </a:lnTo>
                  <a:lnTo>
                    <a:pt x="34284" y="518816"/>
                  </a:lnTo>
                  <a:lnTo>
                    <a:pt x="58868" y="556092"/>
                  </a:lnTo>
                  <a:lnTo>
                    <a:pt x="88221" y="585420"/>
                  </a:lnTo>
                  <a:lnTo>
                    <a:pt x="121743" y="607631"/>
                  </a:lnTo>
                  <a:lnTo>
                    <a:pt x="158832" y="623560"/>
                  </a:lnTo>
                  <a:lnTo>
                    <a:pt x="198890" y="634040"/>
                  </a:lnTo>
                  <a:lnTo>
                    <a:pt x="241315" y="639903"/>
                  </a:lnTo>
                  <a:lnTo>
                    <a:pt x="285508" y="641983"/>
                  </a:lnTo>
                  <a:lnTo>
                    <a:pt x="330868" y="641112"/>
                  </a:lnTo>
                  <a:lnTo>
                    <a:pt x="376796" y="638124"/>
                  </a:lnTo>
                  <a:lnTo>
                    <a:pt x="508817" y="638124"/>
                  </a:lnTo>
                  <a:lnTo>
                    <a:pt x="506417" y="630669"/>
                  </a:lnTo>
                  <a:lnTo>
                    <a:pt x="818063" y="630669"/>
                  </a:lnTo>
                  <a:lnTo>
                    <a:pt x="810531" y="601310"/>
                  </a:lnTo>
                  <a:lnTo>
                    <a:pt x="792539" y="557048"/>
                  </a:lnTo>
                  <a:lnTo>
                    <a:pt x="769813" y="520488"/>
                  </a:lnTo>
                  <a:lnTo>
                    <a:pt x="742567" y="491035"/>
                  </a:lnTo>
                  <a:lnTo>
                    <a:pt x="711011" y="468095"/>
                  </a:lnTo>
                  <a:lnTo>
                    <a:pt x="675359" y="451074"/>
                  </a:lnTo>
                  <a:lnTo>
                    <a:pt x="650535" y="443731"/>
                  </a:lnTo>
                  <a:lnTo>
                    <a:pt x="314206" y="443731"/>
                  </a:lnTo>
                  <a:lnTo>
                    <a:pt x="277060" y="440357"/>
                  </a:lnTo>
                  <a:lnTo>
                    <a:pt x="249043" y="430593"/>
                  </a:lnTo>
                  <a:lnTo>
                    <a:pt x="228917" y="412814"/>
                  </a:lnTo>
                  <a:lnTo>
                    <a:pt x="215447" y="385394"/>
                  </a:lnTo>
                  <a:lnTo>
                    <a:pt x="210435" y="354855"/>
                  </a:lnTo>
                  <a:lnTo>
                    <a:pt x="215866" y="326070"/>
                  </a:lnTo>
                  <a:lnTo>
                    <a:pt x="232446" y="300123"/>
                  </a:lnTo>
                  <a:lnTo>
                    <a:pt x="260879" y="278095"/>
                  </a:lnTo>
                  <a:lnTo>
                    <a:pt x="392905" y="278095"/>
                  </a:lnTo>
                  <a:lnTo>
                    <a:pt x="384209" y="251085"/>
                  </a:lnTo>
                  <a:lnTo>
                    <a:pt x="567459" y="251085"/>
                  </a:lnTo>
                  <a:lnTo>
                    <a:pt x="636644" y="155846"/>
                  </a:lnTo>
                  <a:lnTo>
                    <a:pt x="602390" y="132465"/>
                  </a:lnTo>
                  <a:lnTo>
                    <a:pt x="566194" y="112018"/>
                  </a:lnTo>
                  <a:lnTo>
                    <a:pt x="527447" y="95302"/>
                  </a:lnTo>
                  <a:lnTo>
                    <a:pt x="485537" y="83113"/>
                  </a:lnTo>
                  <a:lnTo>
                    <a:pt x="475910" y="81666"/>
                  </a:lnTo>
                  <a:lnTo>
                    <a:pt x="334743" y="81666"/>
                  </a:lnTo>
                  <a:lnTo>
                    <a:pt x="308449" y="0"/>
                  </a:lnTo>
                  <a:close/>
                </a:path>
                <a:path w="825500" h="1091564">
                  <a:moveTo>
                    <a:pt x="392905" y="278095"/>
                  </a:moveTo>
                  <a:lnTo>
                    <a:pt x="260879" y="278095"/>
                  </a:lnTo>
                  <a:lnTo>
                    <a:pt x="314206" y="443731"/>
                  </a:lnTo>
                  <a:lnTo>
                    <a:pt x="650535" y="443731"/>
                  </a:lnTo>
                  <a:lnTo>
                    <a:pt x="635824" y="439379"/>
                  </a:lnTo>
                  <a:lnTo>
                    <a:pt x="602291" y="433975"/>
                  </a:lnTo>
                  <a:lnTo>
                    <a:pt x="443093" y="433975"/>
                  </a:lnTo>
                  <a:lnTo>
                    <a:pt x="392905" y="278095"/>
                  </a:lnTo>
                  <a:close/>
                </a:path>
                <a:path w="825500" h="1091564">
                  <a:moveTo>
                    <a:pt x="545951" y="429590"/>
                  </a:moveTo>
                  <a:lnTo>
                    <a:pt x="496039" y="430308"/>
                  </a:lnTo>
                  <a:lnTo>
                    <a:pt x="443093" y="433975"/>
                  </a:lnTo>
                  <a:lnTo>
                    <a:pt x="602291" y="433975"/>
                  </a:lnTo>
                  <a:lnTo>
                    <a:pt x="592617" y="432416"/>
                  </a:lnTo>
                  <a:lnTo>
                    <a:pt x="545951" y="429590"/>
                  </a:lnTo>
                  <a:close/>
                </a:path>
                <a:path w="825500" h="1091564">
                  <a:moveTo>
                    <a:pt x="567459" y="251085"/>
                  </a:moveTo>
                  <a:lnTo>
                    <a:pt x="384209" y="251085"/>
                  </a:lnTo>
                  <a:lnTo>
                    <a:pt x="422471" y="258283"/>
                  </a:lnTo>
                  <a:lnTo>
                    <a:pt x="457654" y="272187"/>
                  </a:lnTo>
                  <a:lnTo>
                    <a:pt x="490634" y="291085"/>
                  </a:lnTo>
                  <a:lnTo>
                    <a:pt x="522289" y="313264"/>
                  </a:lnTo>
                  <a:lnTo>
                    <a:pt x="567459" y="251085"/>
                  </a:lnTo>
                  <a:close/>
                </a:path>
                <a:path w="825500" h="1091564">
                  <a:moveTo>
                    <a:pt x="389796" y="75499"/>
                  </a:moveTo>
                  <a:lnTo>
                    <a:pt x="334743" y="81666"/>
                  </a:lnTo>
                  <a:lnTo>
                    <a:pt x="475910" y="81666"/>
                  </a:lnTo>
                  <a:lnTo>
                    <a:pt x="439857" y="76246"/>
                  </a:lnTo>
                  <a:lnTo>
                    <a:pt x="389796" y="7549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997341" y="4132732"/>
              <a:ext cx="3308350" cy="1356360"/>
            </a:xfrm>
            <a:custGeom>
              <a:avLst/>
              <a:gdLst/>
              <a:ahLst/>
              <a:cxnLst/>
              <a:rect l="l" t="t" r="r" b="b"/>
              <a:pathLst>
                <a:path w="3308350" h="1356360">
                  <a:moveTo>
                    <a:pt x="629348" y="816470"/>
                  </a:moveTo>
                  <a:lnTo>
                    <a:pt x="628129" y="775436"/>
                  </a:lnTo>
                  <a:lnTo>
                    <a:pt x="622490" y="747687"/>
                  </a:lnTo>
                  <a:lnTo>
                    <a:pt x="618363" y="727329"/>
                  </a:lnTo>
                  <a:lnTo>
                    <a:pt x="600621" y="687616"/>
                  </a:lnTo>
                  <a:lnTo>
                    <a:pt x="575437" y="655408"/>
                  </a:lnTo>
                  <a:lnTo>
                    <a:pt x="543356" y="629843"/>
                  </a:lnTo>
                  <a:lnTo>
                    <a:pt x="504913" y="610031"/>
                  </a:lnTo>
                  <a:lnTo>
                    <a:pt x="460629" y="595109"/>
                  </a:lnTo>
                  <a:lnTo>
                    <a:pt x="449846" y="592734"/>
                  </a:lnTo>
                  <a:lnTo>
                    <a:pt x="449846" y="813663"/>
                  </a:lnTo>
                  <a:lnTo>
                    <a:pt x="449224" y="839101"/>
                  </a:lnTo>
                  <a:lnTo>
                    <a:pt x="449160" y="841286"/>
                  </a:lnTo>
                  <a:lnTo>
                    <a:pt x="439902" y="864108"/>
                  </a:lnTo>
                  <a:lnTo>
                    <a:pt x="420827" y="882281"/>
                  </a:lnTo>
                  <a:lnTo>
                    <a:pt x="390728" y="895934"/>
                  </a:lnTo>
                  <a:lnTo>
                    <a:pt x="374954" y="747687"/>
                  </a:lnTo>
                  <a:lnTo>
                    <a:pt x="408025" y="757999"/>
                  </a:lnTo>
                  <a:lnTo>
                    <a:pt x="430466" y="771918"/>
                  </a:lnTo>
                  <a:lnTo>
                    <a:pt x="443865" y="790206"/>
                  </a:lnTo>
                  <a:lnTo>
                    <a:pt x="449846" y="813663"/>
                  </a:lnTo>
                  <a:lnTo>
                    <a:pt x="449846" y="592734"/>
                  </a:lnTo>
                  <a:lnTo>
                    <a:pt x="411048" y="584187"/>
                  </a:lnTo>
                  <a:lnTo>
                    <a:pt x="356717" y="576402"/>
                  </a:lnTo>
                  <a:lnTo>
                    <a:pt x="355231" y="562444"/>
                  </a:lnTo>
                  <a:lnTo>
                    <a:pt x="339877" y="418211"/>
                  </a:lnTo>
                  <a:lnTo>
                    <a:pt x="339763" y="417131"/>
                  </a:lnTo>
                  <a:lnTo>
                    <a:pt x="369760" y="429514"/>
                  </a:lnTo>
                  <a:lnTo>
                    <a:pt x="396113" y="446836"/>
                  </a:lnTo>
                  <a:lnTo>
                    <a:pt x="419811" y="467868"/>
                  </a:lnTo>
                  <a:lnTo>
                    <a:pt x="441871" y="491350"/>
                  </a:lnTo>
                  <a:lnTo>
                    <a:pt x="523633" y="417131"/>
                  </a:lnTo>
                  <a:lnTo>
                    <a:pt x="561962" y="382333"/>
                  </a:lnTo>
                  <a:lnTo>
                    <a:pt x="527850" y="348005"/>
                  </a:lnTo>
                  <a:lnTo>
                    <a:pt x="489140" y="318160"/>
                  </a:lnTo>
                  <a:lnTo>
                    <a:pt x="444131" y="294297"/>
                  </a:lnTo>
                  <a:lnTo>
                    <a:pt x="391058" y="277888"/>
                  </a:lnTo>
                  <a:lnTo>
                    <a:pt x="328193" y="270459"/>
                  </a:lnTo>
                  <a:lnTo>
                    <a:pt x="320624" y="199339"/>
                  </a:lnTo>
                  <a:lnTo>
                    <a:pt x="249872" y="206870"/>
                  </a:lnTo>
                  <a:lnTo>
                    <a:pt x="249872" y="562444"/>
                  </a:lnTo>
                  <a:lnTo>
                    <a:pt x="220129" y="553377"/>
                  </a:lnTo>
                  <a:lnTo>
                    <a:pt x="198920" y="540639"/>
                  </a:lnTo>
                  <a:lnTo>
                    <a:pt x="185521" y="522719"/>
                  </a:lnTo>
                  <a:lnTo>
                    <a:pt x="179197" y="498043"/>
                  </a:lnTo>
                  <a:lnTo>
                    <a:pt x="180301" y="472274"/>
                  </a:lnTo>
                  <a:lnTo>
                    <a:pt x="189623" y="449707"/>
                  </a:lnTo>
                  <a:lnTo>
                    <a:pt x="207568" y="431342"/>
                  </a:lnTo>
                  <a:lnTo>
                    <a:pt x="234518" y="418211"/>
                  </a:lnTo>
                  <a:lnTo>
                    <a:pt x="249872" y="562444"/>
                  </a:lnTo>
                  <a:lnTo>
                    <a:pt x="249872" y="206870"/>
                  </a:lnTo>
                  <a:lnTo>
                    <a:pt x="206438" y="211493"/>
                  </a:lnTo>
                  <a:lnTo>
                    <a:pt x="213677" y="279615"/>
                  </a:lnTo>
                  <a:lnTo>
                    <a:pt x="163182" y="292874"/>
                  </a:lnTo>
                  <a:lnTo>
                    <a:pt x="118503" y="312051"/>
                  </a:lnTo>
                  <a:lnTo>
                    <a:pt x="80149" y="336829"/>
                  </a:lnTo>
                  <a:lnTo>
                    <a:pt x="48615" y="366953"/>
                  </a:lnTo>
                  <a:lnTo>
                    <a:pt x="24409" y="402145"/>
                  </a:lnTo>
                  <a:lnTo>
                    <a:pt x="8039" y="442112"/>
                  </a:lnTo>
                  <a:lnTo>
                    <a:pt x="0" y="486575"/>
                  </a:lnTo>
                  <a:lnTo>
                    <a:pt x="812" y="535266"/>
                  </a:lnTo>
                  <a:lnTo>
                    <a:pt x="11569" y="585343"/>
                  </a:lnTo>
                  <a:lnTo>
                    <a:pt x="31254" y="625868"/>
                  </a:lnTo>
                  <a:lnTo>
                    <a:pt x="58635" y="657974"/>
                  </a:lnTo>
                  <a:lnTo>
                    <a:pt x="92494" y="682790"/>
                  </a:lnTo>
                  <a:lnTo>
                    <a:pt x="131584" y="701446"/>
                  </a:lnTo>
                  <a:lnTo>
                    <a:pt x="174663" y="715060"/>
                  </a:lnTo>
                  <a:lnTo>
                    <a:pt x="220510" y="724789"/>
                  </a:lnTo>
                  <a:lnTo>
                    <a:pt x="267893" y="731735"/>
                  </a:lnTo>
                  <a:lnTo>
                    <a:pt x="286131" y="903020"/>
                  </a:lnTo>
                  <a:lnTo>
                    <a:pt x="245033" y="891095"/>
                  </a:lnTo>
                  <a:lnTo>
                    <a:pt x="209283" y="868654"/>
                  </a:lnTo>
                  <a:lnTo>
                    <a:pt x="176187" y="839101"/>
                  </a:lnTo>
                  <a:lnTo>
                    <a:pt x="142976" y="804799"/>
                  </a:lnTo>
                  <a:lnTo>
                    <a:pt x="19697" y="903020"/>
                  </a:lnTo>
                  <a:lnTo>
                    <a:pt x="48755" y="936574"/>
                  </a:lnTo>
                  <a:lnTo>
                    <a:pt x="80187" y="966419"/>
                  </a:lnTo>
                  <a:lnTo>
                    <a:pt x="114642" y="992060"/>
                  </a:lnTo>
                  <a:lnTo>
                    <a:pt x="152717" y="1012952"/>
                  </a:lnTo>
                  <a:lnTo>
                    <a:pt x="195021" y="1028573"/>
                  </a:lnTo>
                  <a:lnTo>
                    <a:pt x="242189" y="1038390"/>
                  </a:lnTo>
                  <a:lnTo>
                    <a:pt x="294843" y="1041895"/>
                  </a:lnTo>
                  <a:lnTo>
                    <a:pt x="303695" y="1125029"/>
                  </a:lnTo>
                  <a:lnTo>
                    <a:pt x="417880" y="1112875"/>
                  </a:lnTo>
                  <a:lnTo>
                    <a:pt x="409028" y="1029728"/>
                  </a:lnTo>
                  <a:lnTo>
                    <a:pt x="469861" y="1012672"/>
                  </a:lnTo>
                  <a:lnTo>
                    <a:pt x="519747" y="989838"/>
                  </a:lnTo>
                  <a:lnTo>
                    <a:pt x="559396" y="962012"/>
                  </a:lnTo>
                  <a:lnTo>
                    <a:pt x="589495" y="929982"/>
                  </a:lnTo>
                  <a:lnTo>
                    <a:pt x="605040" y="904024"/>
                  </a:lnTo>
                  <a:lnTo>
                    <a:pt x="609892" y="895934"/>
                  </a:lnTo>
                  <a:lnTo>
                    <a:pt x="610730" y="894537"/>
                  </a:lnTo>
                  <a:lnTo>
                    <a:pt x="623785" y="856437"/>
                  </a:lnTo>
                  <a:lnTo>
                    <a:pt x="629348" y="816470"/>
                  </a:lnTo>
                  <a:close/>
                </a:path>
                <a:path w="3308350" h="1356360">
                  <a:moveTo>
                    <a:pt x="1801901" y="375678"/>
                  </a:moveTo>
                  <a:lnTo>
                    <a:pt x="1783600" y="338543"/>
                  </a:lnTo>
                  <a:lnTo>
                    <a:pt x="1783359" y="338074"/>
                  </a:lnTo>
                  <a:lnTo>
                    <a:pt x="1763014" y="305727"/>
                  </a:lnTo>
                  <a:lnTo>
                    <a:pt x="1760931" y="302412"/>
                  </a:lnTo>
                  <a:lnTo>
                    <a:pt x="1733334" y="269227"/>
                  </a:lnTo>
                  <a:lnTo>
                    <a:pt x="1699310" y="239052"/>
                  </a:lnTo>
                  <a:lnTo>
                    <a:pt x="1657565" y="212407"/>
                  </a:lnTo>
                  <a:lnTo>
                    <a:pt x="1606854" y="189839"/>
                  </a:lnTo>
                  <a:lnTo>
                    <a:pt x="1612747" y="162013"/>
                  </a:lnTo>
                  <a:lnTo>
                    <a:pt x="1622259" y="117094"/>
                  </a:lnTo>
                  <a:lnTo>
                    <a:pt x="1505483" y="92354"/>
                  </a:lnTo>
                  <a:lnTo>
                    <a:pt x="1490713" y="162013"/>
                  </a:lnTo>
                  <a:lnTo>
                    <a:pt x="1466684" y="160629"/>
                  </a:lnTo>
                  <a:lnTo>
                    <a:pt x="1466684" y="305727"/>
                  </a:lnTo>
                  <a:lnTo>
                    <a:pt x="1435430" y="453250"/>
                  </a:lnTo>
                  <a:lnTo>
                    <a:pt x="1408950" y="434708"/>
                  </a:lnTo>
                  <a:lnTo>
                    <a:pt x="1392085" y="415290"/>
                  </a:lnTo>
                  <a:lnTo>
                    <a:pt x="1384604" y="393255"/>
                  </a:lnTo>
                  <a:lnTo>
                    <a:pt x="1386293" y="366826"/>
                  </a:lnTo>
                  <a:lnTo>
                    <a:pt x="1395679" y="341706"/>
                  </a:lnTo>
                  <a:lnTo>
                    <a:pt x="1412163" y="322402"/>
                  </a:lnTo>
                  <a:lnTo>
                    <a:pt x="1435811" y="310032"/>
                  </a:lnTo>
                  <a:lnTo>
                    <a:pt x="1466684" y="305727"/>
                  </a:lnTo>
                  <a:lnTo>
                    <a:pt x="1466684" y="160629"/>
                  </a:lnTo>
                  <a:lnTo>
                    <a:pt x="1386192" y="163436"/>
                  </a:lnTo>
                  <a:lnTo>
                    <a:pt x="1340294" y="175590"/>
                  </a:lnTo>
                  <a:lnTo>
                    <a:pt x="1299425" y="195211"/>
                  </a:lnTo>
                  <a:lnTo>
                    <a:pt x="1264170" y="222199"/>
                  </a:lnTo>
                  <a:lnTo>
                    <a:pt x="1235113" y="256438"/>
                  </a:lnTo>
                  <a:lnTo>
                    <a:pt x="1212862" y="297802"/>
                  </a:lnTo>
                  <a:lnTo>
                    <a:pt x="1197978" y="346189"/>
                  </a:lnTo>
                  <a:lnTo>
                    <a:pt x="1192491" y="399148"/>
                  </a:lnTo>
                  <a:lnTo>
                    <a:pt x="1198803" y="444792"/>
                  </a:lnTo>
                  <a:lnTo>
                    <a:pt x="1198905" y="445541"/>
                  </a:lnTo>
                  <a:lnTo>
                    <a:pt x="1215644" y="486105"/>
                  </a:lnTo>
                  <a:lnTo>
                    <a:pt x="1241120" y="521525"/>
                  </a:lnTo>
                  <a:lnTo>
                    <a:pt x="1273746" y="552551"/>
                  </a:lnTo>
                  <a:lnTo>
                    <a:pt x="1311948" y="579894"/>
                  </a:lnTo>
                  <a:lnTo>
                    <a:pt x="1354137" y="604266"/>
                  </a:lnTo>
                  <a:lnTo>
                    <a:pt x="1398739" y="626389"/>
                  </a:lnTo>
                  <a:lnTo>
                    <a:pt x="1361401" y="802589"/>
                  </a:lnTo>
                  <a:lnTo>
                    <a:pt x="1324838" y="776554"/>
                  </a:lnTo>
                  <a:lnTo>
                    <a:pt x="1296720" y="742861"/>
                  </a:lnTo>
                  <a:lnTo>
                    <a:pt x="1273517" y="702983"/>
                  </a:lnTo>
                  <a:lnTo>
                    <a:pt x="1251724" y="658393"/>
                  </a:lnTo>
                  <a:lnTo>
                    <a:pt x="1098257" y="715784"/>
                  </a:lnTo>
                  <a:lnTo>
                    <a:pt x="1116177" y="758304"/>
                  </a:lnTo>
                  <a:lnTo>
                    <a:pt x="1137640" y="797941"/>
                  </a:lnTo>
                  <a:lnTo>
                    <a:pt x="1163434" y="834377"/>
                  </a:lnTo>
                  <a:lnTo>
                    <a:pt x="1194346" y="867283"/>
                  </a:lnTo>
                  <a:lnTo>
                    <a:pt x="1231138" y="896340"/>
                  </a:lnTo>
                  <a:lnTo>
                    <a:pt x="1274597" y="921245"/>
                  </a:lnTo>
                  <a:lnTo>
                    <a:pt x="1325511" y="941641"/>
                  </a:lnTo>
                  <a:lnTo>
                    <a:pt x="1307490" y="1026680"/>
                  </a:lnTo>
                  <a:lnTo>
                    <a:pt x="1424292" y="1051420"/>
                  </a:lnTo>
                  <a:lnTo>
                    <a:pt x="1442300" y="966393"/>
                  </a:lnTo>
                  <a:lnTo>
                    <a:pt x="1507921" y="969111"/>
                  </a:lnTo>
                  <a:lnTo>
                    <a:pt x="1564589" y="962596"/>
                  </a:lnTo>
                  <a:lnTo>
                    <a:pt x="1612734" y="947864"/>
                  </a:lnTo>
                  <a:lnTo>
                    <a:pt x="1652803" y="925893"/>
                  </a:lnTo>
                  <a:lnTo>
                    <a:pt x="1685201" y="897686"/>
                  </a:lnTo>
                  <a:lnTo>
                    <a:pt x="1710372" y="864235"/>
                  </a:lnTo>
                  <a:lnTo>
                    <a:pt x="1727911" y="828243"/>
                  </a:lnTo>
                  <a:lnTo>
                    <a:pt x="1728749" y="826528"/>
                  </a:lnTo>
                  <a:lnTo>
                    <a:pt x="1740750" y="785558"/>
                  </a:lnTo>
                  <a:lnTo>
                    <a:pt x="1746580" y="734872"/>
                  </a:lnTo>
                  <a:lnTo>
                    <a:pt x="1741830" y="689902"/>
                  </a:lnTo>
                  <a:lnTo>
                    <a:pt x="1727314" y="649960"/>
                  </a:lnTo>
                  <a:lnTo>
                    <a:pt x="1703832" y="614362"/>
                  </a:lnTo>
                  <a:lnTo>
                    <a:pt x="1672196" y="582396"/>
                  </a:lnTo>
                  <a:lnTo>
                    <a:pt x="1633232" y="553389"/>
                  </a:lnTo>
                  <a:lnTo>
                    <a:pt x="1587741" y="526630"/>
                  </a:lnTo>
                  <a:lnTo>
                    <a:pt x="1553857" y="509955"/>
                  </a:lnTo>
                  <a:lnTo>
                    <a:pt x="1553857" y="740841"/>
                  </a:lnTo>
                  <a:lnTo>
                    <a:pt x="1552206" y="765949"/>
                  </a:lnTo>
                  <a:lnTo>
                    <a:pt x="1542643" y="793026"/>
                  </a:lnTo>
                  <a:lnTo>
                    <a:pt x="1526133" y="812609"/>
                  </a:lnTo>
                  <a:lnTo>
                    <a:pt x="1501432" y="824433"/>
                  </a:lnTo>
                  <a:lnTo>
                    <a:pt x="1467294" y="828243"/>
                  </a:lnTo>
                  <a:lnTo>
                    <a:pt x="1472730" y="802589"/>
                  </a:lnTo>
                  <a:lnTo>
                    <a:pt x="1499425" y="676617"/>
                  </a:lnTo>
                  <a:lnTo>
                    <a:pt x="1528787" y="697458"/>
                  </a:lnTo>
                  <a:lnTo>
                    <a:pt x="1546491" y="718439"/>
                  </a:lnTo>
                  <a:lnTo>
                    <a:pt x="1553857" y="740841"/>
                  </a:lnTo>
                  <a:lnTo>
                    <a:pt x="1553857" y="509955"/>
                  </a:lnTo>
                  <a:lnTo>
                    <a:pt x="1536547" y="501434"/>
                  </a:lnTo>
                  <a:lnTo>
                    <a:pt x="1546758" y="453250"/>
                  </a:lnTo>
                  <a:lnTo>
                    <a:pt x="1571053" y="338543"/>
                  </a:lnTo>
                  <a:lnTo>
                    <a:pt x="1596732" y="360438"/>
                  </a:lnTo>
                  <a:lnTo>
                    <a:pt x="1617192" y="386054"/>
                  </a:lnTo>
                  <a:lnTo>
                    <a:pt x="1633855" y="414477"/>
                  </a:lnTo>
                  <a:lnTo>
                    <a:pt x="1648104" y="444792"/>
                  </a:lnTo>
                  <a:lnTo>
                    <a:pt x="1801901" y="375678"/>
                  </a:lnTo>
                  <a:close/>
                </a:path>
                <a:path w="3308350" h="1356360">
                  <a:moveTo>
                    <a:pt x="3307727" y="400646"/>
                  </a:moveTo>
                  <a:lnTo>
                    <a:pt x="3288512" y="360540"/>
                  </a:lnTo>
                  <a:lnTo>
                    <a:pt x="3281438" y="348132"/>
                  </a:lnTo>
                  <a:lnTo>
                    <a:pt x="3266452" y="321868"/>
                  </a:lnTo>
                  <a:lnTo>
                    <a:pt x="3252444" y="301726"/>
                  </a:lnTo>
                  <a:lnTo>
                    <a:pt x="3240786" y="284962"/>
                  </a:lnTo>
                  <a:lnTo>
                    <a:pt x="3210776" y="250113"/>
                  </a:lnTo>
                  <a:lnTo>
                    <a:pt x="3175635" y="217665"/>
                  </a:lnTo>
                  <a:lnTo>
                    <a:pt x="3134614" y="187921"/>
                  </a:lnTo>
                  <a:lnTo>
                    <a:pt x="3086951" y="161213"/>
                  </a:lnTo>
                  <a:lnTo>
                    <a:pt x="3031909" y="137845"/>
                  </a:lnTo>
                  <a:lnTo>
                    <a:pt x="3040240" y="98513"/>
                  </a:lnTo>
                  <a:lnTo>
                    <a:pt x="3053702" y="34988"/>
                  </a:lnTo>
                  <a:lnTo>
                    <a:pt x="2888551" y="0"/>
                  </a:lnTo>
                  <a:lnTo>
                    <a:pt x="2867672" y="98513"/>
                  </a:lnTo>
                  <a:lnTo>
                    <a:pt x="2833700" y="95758"/>
                  </a:lnTo>
                  <a:lnTo>
                    <a:pt x="2833700" y="301726"/>
                  </a:lnTo>
                  <a:lnTo>
                    <a:pt x="2789491" y="510336"/>
                  </a:lnTo>
                  <a:lnTo>
                    <a:pt x="2752039" y="484124"/>
                  </a:lnTo>
                  <a:lnTo>
                    <a:pt x="2728214" y="456692"/>
                  </a:lnTo>
                  <a:lnTo>
                    <a:pt x="2717635" y="425500"/>
                  </a:lnTo>
                  <a:lnTo>
                    <a:pt x="2720009" y="388137"/>
                  </a:lnTo>
                  <a:lnTo>
                    <a:pt x="2733294" y="352615"/>
                  </a:lnTo>
                  <a:lnTo>
                    <a:pt x="2756598" y="325310"/>
                  </a:lnTo>
                  <a:lnTo>
                    <a:pt x="2790037" y="307822"/>
                  </a:lnTo>
                  <a:lnTo>
                    <a:pt x="2833700" y="301726"/>
                  </a:lnTo>
                  <a:lnTo>
                    <a:pt x="2833700" y="95758"/>
                  </a:lnTo>
                  <a:lnTo>
                    <a:pt x="2816021" y="94322"/>
                  </a:lnTo>
                  <a:lnTo>
                    <a:pt x="2766669" y="95008"/>
                  </a:lnTo>
                  <a:lnTo>
                    <a:pt x="2719870" y="100520"/>
                  </a:lnTo>
                  <a:lnTo>
                    <a:pt x="2675852" y="110782"/>
                  </a:lnTo>
                  <a:lnTo>
                    <a:pt x="2634869" y="125780"/>
                  </a:lnTo>
                  <a:lnTo>
                    <a:pt x="2597162" y="145453"/>
                  </a:lnTo>
                  <a:lnTo>
                    <a:pt x="2562999" y="169748"/>
                  </a:lnTo>
                  <a:lnTo>
                    <a:pt x="2532608" y="198615"/>
                  </a:lnTo>
                  <a:lnTo>
                    <a:pt x="2506230" y="232029"/>
                  </a:lnTo>
                  <a:lnTo>
                    <a:pt x="2484132" y="269913"/>
                  </a:lnTo>
                  <a:lnTo>
                    <a:pt x="2466543" y="312242"/>
                  </a:lnTo>
                  <a:lnTo>
                    <a:pt x="2453716" y="358952"/>
                  </a:lnTo>
                  <a:lnTo>
                    <a:pt x="2446566" y="409956"/>
                  </a:lnTo>
                  <a:lnTo>
                    <a:pt x="2447201" y="455510"/>
                  </a:lnTo>
                  <a:lnTo>
                    <a:pt x="2455024" y="499452"/>
                  </a:lnTo>
                  <a:lnTo>
                    <a:pt x="2469324" y="538530"/>
                  </a:lnTo>
                  <a:lnTo>
                    <a:pt x="2489441" y="574243"/>
                  </a:lnTo>
                  <a:lnTo>
                    <a:pt x="2514714" y="606894"/>
                  </a:lnTo>
                  <a:lnTo>
                    <a:pt x="2544483" y="636778"/>
                  </a:lnTo>
                  <a:lnTo>
                    <a:pt x="2578100" y="664184"/>
                  </a:lnTo>
                  <a:lnTo>
                    <a:pt x="2614879" y="689432"/>
                  </a:lnTo>
                  <a:lnTo>
                    <a:pt x="2654160" y="712800"/>
                  </a:lnTo>
                  <a:lnTo>
                    <a:pt x="2695295" y="734618"/>
                  </a:lnTo>
                  <a:lnTo>
                    <a:pt x="2737612" y="755167"/>
                  </a:lnTo>
                  <a:lnTo>
                    <a:pt x="2684805" y="1004354"/>
                  </a:lnTo>
                  <a:lnTo>
                    <a:pt x="2642324" y="975817"/>
                  </a:lnTo>
                  <a:lnTo>
                    <a:pt x="2608135" y="940092"/>
                  </a:lnTo>
                  <a:lnTo>
                    <a:pt x="2579662" y="898258"/>
                  </a:lnTo>
                  <a:lnTo>
                    <a:pt x="2554376" y="851344"/>
                  </a:lnTo>
                  <a:lnTo>
                    <a:pt x="2529713" y="800430"/>
                  </a:lnTo>
                  <a:lnTo>
                    <a:pt x="2312695" y="881595"/>
                  </a:lnTo>
                  <a:lnTo>
                    <a:pt x="2329954" y="924090"/>
                  </a:lnTo>
                  <a:lnTo>
                    <a:pt x="2349512" y="964653"/>
                  </a:lnTo>
                  <a:lnTo>
                    <a:pt x="2371737" y="1003134"/>
                  </a:lnTo>
                  <a:lnTo>
                    <a:pt x="2397023" y="1039368"/>
                  </a:lnTo>
                  <a:lnTo>
                    <a:pt x="2425750" y="1073213"/>
                  </a:lnTo>
                  <a:lnTo>
                    <a:pt x="2458275" y="1104493"/>
                  </a:lnTo>
                  <a:lnTo>
                    <a:pt x="2494991" y="1133068"/>
                  </a:lnTo>
                  <a:lnTo>
                    <a:pt x="2536279" y="1158786"/>
                  </a:lnTo>
                  <a:lnTo>
                    <a:pt x="2582507" y="1181468"/>
                  </a:lnTo>
                  <a:lnTo>
                    <a:pt x="2634069" y="1200988"/>
                  </a:lnTo>
                  <a:lnTo>
                    <a:pt x="2608580" y="1321231"/>
                  </a:lnTo>
                  <a:lnTo>
                    <a:pt x="2773730" y="1356220"/>
                  </a:lnTo>
                  <a:lnTo>
                    <a:pt x="2799219" y="1235976"/>
                  </a:lnTo>
                  <a:lnTo>
                    <a:pt x="2862503" y="1240053"/>
                  </a:lnTo>
                  <a:lnTo>
                    <a:pt x="2920085" y="1238123"/>
                  </a:lnTo>
                  <a:lnTo>
                    <a:pt x="2972143" y="1230617"/>
                  </a:lnTo>
                  <a:lnTo>
                    <a:pt x="3018840" y="1217930"/>
                  </a:lnTo>
                  <a:lnTo>
                    <a:pt x="3060357" y="1200492"/>
                  </a:lnTo>
                  <a:lnTo>
                    <a:pt x="3096882" y="1178712"/>
                  </a:lnTo>
                  <a:lnTo>
                    <a:pt x="3128594" y="1153007"/>
                  </a:lnTo>
                  <a:lnTo>
                    <a:pt x="3155670" y="1123810"/>
                  </a:lnTo>
                  <a:lnTo>
                    <a:pt x="3178302" y="1091514"/>
                  </a:lnTo>
                  <a:lnTo>
                    <a:pt x="3196653" y="1056551"/>
                  </a:lnTo>
                  <a:lnTo>
                    <a:pt x="3202749" y="1040625"/>
                  </a:lnTo>
                  <a:lnTo>
                    <a:pt x="3210903" y="1019327"/>
                  </a:lnTo>
                  <a:lnTo>
                    <a:pt x="3221240" y="980262"/>
                  </a:lnTo>
                  <a:lnTo>
                    <a:pt x="3228467" y="931532"/>
                  </a:lnTo>
                  <a:lnTo>
                    <a:pt x="3228759" y="898258"/>
                  </a:lnTo>
                  <a:lnTo>
                    <a:pt x="3228860" y="886536"/>
                  </a:lnTo>
                  <a:lnTo>
                    <a:pt x="3222777" y="844994"/>
                  </a:lnTo>
                  <a:lnTo>
                    <a:pt x="3210547" y="806602"/>
                  </a:lnTo>
                  <a:lnTo>
                    <a:pt x="3192526" y="771093"/>
                  </a:lnTo>
                  <a:lnTo>
                    <a:pt x="3169043" y="738162"/>
                  </a:lnTo>
                  <a:lnTo>
                    <a:pt x="3140430" y="707529"/>
                  </a:lnTo>
                  <a:lnTo>
                    <a:pt x="3107042" y="678878"/>
                  </a:lnTo>
                  <a:lnTo>
                    <a:pt x="3069209" y="651941"/>
                  </a:lnTo>
                  <a:lnTo>
                    <a:pt x="3027286" y="626427"/>
                  </a:lnTo>
                  <a:lnTo>
                    <a:pt x="2981591" y="602030"/>
                  </a:lnTo>
                  <a:lnTo>
                    <a:pt x="2956966" y="590232"/>
                  </a:lnTo>
                  <a:lnTo>
                    <a:pt x="2956966" y="917028"/>
                  </a:lnTo>
                  <a:lnTo>
                    <a:pt x="2954642" y="952538"/>
                  </a:lnTo>
                  <a:lnTo>
                    <a:pt x="2941116" y="990828"/>
                  </a:lnTo>
                  <a:lnTo>
                    <a:pt x="2917761" y="1018514"/>
                  </a:lnTo>
                  <a:lnTo>
                    <a:pt x="2882836" y="1035240"/>
                  </a:lnTo>
                  <a:lnTo>
                    <a:pt x="2834551" y="1040625"/>
                  </a:lnTo>
                  <a:lnTo>
                    <a:pt x="2842234" y="1004354"/>
                  </a:lnTo>
                  <a:lnTo>
                    <a:pt x="2879991" y="826211"/>
                  </a:lnTo>
                  <a:lnTo>
                    <a:pt x="2921520" y="855687"/>
                  </a:lnTo>
                  <a:lnTo>
                    <a:pt x="2946552" y="885355"/>
                  </a:lnTo>
                  <a:lnTo>
                    <a:pt x="2956966" y="917028"/>
                  </a:lnTo>
                  <a:lnTo>
                    <a:pt x="2956966" y="590232"/>
                  </a:lnTo>
                  <a:lnTo>
                    <a:pt x="2932480" y="578485"/>
                  </a:lnTo>
                  <a:lnTo>
                    <a:pt x="2946920" y="510336"/>
                  </a:lnTo>
                  <a:lnTo>
                    <a:pt x="2981287" y="348132"/>
                  </a:lnTo>
                  <a:lnTo>
                    <a:pt x="3017583" y="379095"/>
                  </a:lnTo>
                  <a:lnTo>
                    <a:pt x="3046526" y="415315"/>
                  </a:lnTo>
                  <a:lnTo>
                    <a:pt x="3070085" y="455510"/>
                  </a:lnTo>
                  <a:lnTo>
                    <a:pt x="3090227" y="498373"/>
                  </a:lnTo>
                  <a:lnTo>
                    <a:pt x="3307727" y="400646"/>
                  </a:lnTo>
                  <a:close/>
                </a:path>
              </a:pathLst>
            </a:custGeom>
            <a:solidFill>
              <a:srgbClr val="FFF2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6155431" y="5174496"/>
            <a:ext cx="3591560" cy="857885"/>
          </a:xfrm>
          <a:prstGeom prst="rect">
            <a:avLst/>
          </a:prstGeom>
          <a:solidFill>
            <a:srgbClr val="ECEDF2"/>
          </a:solidFill>
          <a:ln w="3175">
            <a:solidFill>
              <a:srgbClr val="ECEDF2"/>
            </a:solidFill>
          </a:ln>
        </p:spPr>
        <p:txBody>
          <a:bodyPr wrap="square" lIns="0" tIns="95250" rIns="0" bIns="0" rtlCol="0" vert="horz">
            <a:spAutoFit/>
          </a:bodyPr>
          <a:lstStyle/>
          <a:p>
            <a:pPr marL="126364" marR="118745">
              <a:lnSpc>
                <a:spcPts val="2680"/>
              </a:lnSpc>
              <a:spcBef>
                <a:spcPts val="750"/>
              </a:spcBef>
            </a:pPr>
            <a:r>
              <a:rPr dirty="0" sz="2400">
                <a:solidFill>
                  <a:srgbClr val="231F20"/>
                </a:solidFill>
                <a:latin typeface="Arial MT"/>
                <a:cs typeface="Arial MT"/>
              </a:rPr>
              <a:t>El</a:t>
            </a:r>
            <a:r>
              <a:rPr dirty="0" sz="2400" spc="-7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231F20"/>
                </a:solidFill>
                <a:latin typeface="Arial MT"/>
                <a:cs typeface="Arial MT"/>
              </a:rPr>
              <a:t>Chofer</a:t>
            </a:r>
            <a:r>
              <a:rPr dirty="0" sz="2400" spc="-10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231F20"/>
                </a:solidFill>
                <a:latin typeface="Arial MT"/>
                <a:cs typeface="Arial MT"/>
              </a:rPr>
              <a:t>Tiene</a:t>
            </a:r>
            <a:r>
              <a:rPr dirty="0" sz="2400" spc="-6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231F20"/>
                </a:solidFill>
                <a:latin typeface="Arial MT"/>
                <a:cs typeface="Arial MT"/>
              </a:rPr>
              <a:t>las</a:t>
            </a:r>
            <a:r>
              <a:rPr dirty="0" sz="2400" spc="-6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231F20"/>
                </a:solidFill>
                <a:latin typeface="Arial MT"/>
                <a:cs typeface="Arial MT"/>
              </a:rPr>
              <a:t>rutas </a:t>
            </a:r>
            <a:r>
              <a:rPr dirty="0" sz="2400">
                <a:solidFill>
                  <a:srgbClr val="231F20"/>
                </a:solidFill>
                <a:latin typeface="Arial MT"/>
                <a:cs typeface="Arial MT"/>
              </a:rPr>
              <a:t>en</a:t>
            </a:r>
            <a:r>
              <a:rPr dirty="0" sz="2400" spc="-3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231F20"/>
                </a:solidFill>
                <a:latin typeface="Arial MT"/>
                <a:cs typeface="Arial MT"/>
              </a:rPr>
              <a:t>su</a:t>
            </a:r>
            <a:r>
              <a:rPr dirty="0" sz="2400" spc="-2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 spc="-20">
                <a:solidFill>
                  <a:srgbClr val="231F20"/>
                </a:solidFill>
                <a:latin typeface="Arial MT"/>
                <a:cs typeface="Arial MT"/>
              </a:rPr>
              <a:t>mano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22" name="object 2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286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80"/>
              </a:spcBef>
            </a:pPr>
            <a:r>
              <a:rPr dirty="0"/>
              <a:t>TEL.</a:t>
            </a:r>
            <a:r>
              <a:rPr dirty="0" spc="30"/>
              <a:t> </a:t>
            </a:r>
            <a:r>
              <a:rPr dirty="0"/>
              <a:t>811</a:t>
            </a:r>
            <a:r>
              <a:rPr dirty="0" spc="35"/>
              <a:t> </a:t>
            </a:r>
            <a:r>
              <a:rPr dirty="0"/>
              <a:t>237</a:t>
            </a:r>
            <a:r>
              <a:rPr dirty="0" spc="30"/>
              <a:t> </a:t>
            </a:r>
            <a:r>
              <a:rPr dirty="0"/>
              <a:t>13</a:t>
            </a:r>
            <a:r>
              <a:rPr dirty="0" spc="35"/>
              <a:t> </a:t>
            </a:r>
            <a:r>
              <a:rPr dirty="0" spc="-25"/>
              <a:t>97</a:t>
            </a: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2300" spc="-55" b="1" i="1">
                <a:latin typeface="Verdana"/>
                <a:cs typeface="Verdana"/>
              </a:rPr>
              <a:t>Appsendia.com</a:t>
            </a:r>
            <a:endParaRPr sz="2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311" y="427071"/>
            <a:ext cx="1401627" cy="121375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79723" y="1157573"/>
            <a:ext cx="3514986" cy="602095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2075436" y="619151"/>
            <a:ext cx="38036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231F20"/>
                </a:solidFill>
                <a:latin typeface="Arial MT"/>
                <a:cs typeface="Arial MT"/>
              </a:rPr>
              <a:t>Ahora</a:t>
            </a:r>
            <a:r>
              <a:rPr dirty="0" sz="2400" spc="-6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231F20"/>
                </a:solidFill>
                <a:latin typeface="Arial MT"/>
                <a:cs typeface="Arial MT"/>
              </a:rPr>
              <a:t>con</a:t>
            </a:r>
            <a:r>
              <a:rPr dirty="0" sz="2400" spc="-6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231F20"/>
                </a:solidFill>
                <a:latin typeface="Arial MT"/>
                <a:cs typeface="Arial MT"/>
              </a:rPr>
              <a:t>nuestro</a:t>
            </a:r>
            <a:r>
              <a:rPr dirty="0" sz="2400" spc="-6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231F20"/>
                </a:solidFill>
                <a:latin typeface="Arial MT"/>
                <a:cs typeface="Arial MT"/>
              </a:rPr>
              <a:t>Software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30206" y="597199"/>
            <a:ext cx="3779292" cy="547966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516051" y="612268"/>
            <a:ext cx="3074670" cy="440055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700" b="0" i="0">
                <a:solidFill>
                  <a:srgbClr val="231F20"/>
                </a:solidFill>
                <a:latin typeface="Arial MT"/>
                <a:cs typeface="Arial MT"/>
              </a:rPr>
              <a:t>Ya</a:t>
            </a:r>
            <a:r>
              <a:rPr dirty="0" sz="2700" spc="-20" b="0" i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700" spc="45" b="0" i="0">
                <a:solidFill>
                  <a:srgbClr val="231F20"/>
                </a:solidFill>
                <a:latin typeface="Arial MT"/>
                <a:cs typeface="Arial MT"/>
              </a:rPr>
              <a:t>NO</a:t>
            </a:r>
            <a:r>
              <a:rPr dirty="0" sz="2700" spc="-20" b="0" i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700" b="0" i="0">
                <a:solidFill>
                  <a:srgbClr val="231F20"/>
                </a:solidFill>
                <a:latin typeface="Arial MT"/>
                <a:cs typeface="Arial MT"/>
              </a:rPr>
              <a:t>Más</a:t>
            </a:r>
            <a:r>
              <a:rPr dirty="0" sz="2700" spc="-55" b="0" i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700" spc="-10" b="0" i="0">
                <a:solidFill>
                  <a:srgbClr val="231F20"/>
                </a:solidFill>
                <a:latin typeface="Arial MT"/>
                <a:cs typeface="Arial MT"/>
              </a:rPr>
              <a:t>desvios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155431" y="5174496"/>
            <a:ext cx="3686810" cy="857885"/>
          </a:xfrm>
          <a:prstGeom prst="rect">
            <a:avLst/>
          </a:prstGeom>
          <a:solidFill>
            <a:srgbClr val="ECEDF2"/>
          </a:solidFill>
          <a:ln w="3175">
            <a:solidFill>
              <a:srgbClr val="ECEDF2"/>
            </a:solidFill>
          </a:ln>
        </p:spPr>
        <p:txBody>
          <a:bodyPr wrap="square" lIns="0" tIns="70485" rIns="0" bIns="0" rtlCol="0" vert="horz">
            <a:spAutoFit/>
          </a:bodyPr>
          <a:lstStyle/>
          <a:p>
            <a:pPr marL="123189">
              <a:lnSpc>
                <a:spcPts val="3020"/>
              </a:lnSpc>
              <a:spcBef>
                <a:spcPts val="555"/>
              </a:spcBef>
            </a:pPr>
            <a:r>
              <a:rPr dirty="0" sz="2700">
                <a:solidFill>
                  <a:srgbClr val="231F20"/>
                </a:solidFill>
                <a:latin typeface="Arial MT"/>
                <a:cs typeface="Arial MT"/>
              </a:rPr>
              <a:t>El</a:t>
            </a:r>
            <a:r>
              <a:rPr dirty="0" sz="2700" spc="-6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700">
                <a:solidFill>
                  <a:srgbClr val="231F20"/>
                </a:solidFill>
                <a:latin typeface="Arial MT"/>
                <a:cs typeface="Arial MT"/>
              </a:rPr>
              <a:t>Chofer</a:t>
            </a:r>
            <a:r>
              <a:rPr dirty="0" sz="2700" spc="-6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700">
                <a:solidFill>
                  <a:srgbClr val="231F20"/>
                </a:solidFill>
                <a:latin typeface="Arial MT"/>
                <a:cs typeface="Arial MT"/>
              </a:rPr>
              <a:t>tiene</a:t>
            </a:r>
            <a:r>
              <a:rPr dirty="0" sz="2700" spc="-6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700" spc="-10">
                <a:solidFill>
                  <a:srgbClr val="231F20"/>
                </a:solidFill>
                <a:latin typeface="Arial MT"/>
                <a:cs typeface="Arial MT"/>
              </a:rPr>
              <a:t>siempre </a:t>
            </a:r>
            <a:r>
              <a:rPr dirty="0" sz="2700">
                <a:solidFill>
                  <a:srgbClr val="231F20"/>
                </a:solidFill>
                <a:latin typeface="Arial MT"/>
                <a:cs typeface="Arial MT"/>
              </a:rPr>
              <a:t>las</a:t>
            </a:r>
            <a:r>
              <a:rPr dirty="0" sz="2700" spc="-4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700">
                <a:solidFill>
                  <a:srgbClr val="231F20"/>
                </a:solidFill>
                <a:latin typeface="Arial MT"/>
                <a:cs typeface="Arial MT"/>
              </a:rPr>
              <a:t>rutas</a:t>
            </a:r>
            <a:r>
              <a:rPr dirty="0" sz="2700" spc="-4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700">
                <a:solidFill>
                  <a:srgbClr val="231F20"/>
                </a:solidFill>
                <a:latin typeface="Arial MT"/>
                <a:cs typeface="Arial MT"/>
              </a:rPr>
              <a:t>en</a:t>
            </a:r>
            <a:r>
              <a:rPr dirty="0" sz="2700" spc="-4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700">
                <a:solidFill>
                  <a:srgbClr val="231F20"/>
                </a:solidFill>
                <a:latin typeface="Arial MT"/>
                <a:cs typeface="Arial MT"/>
              </a:rPr>
              <a:t>su</a:t>
            </a:r>
            <a:r>
              <a:rPr dirty="0" sz="2700" spc="-45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dirty="0" sz="2700" spc="-20">
                <a:solidFill>
                  <a:srgbClr val="231F20"/>
                </a:solidFill>
                <a:latin typeface="Arial MT"/>
                <a:cs typeface="Arial MT"/>
              </a:rPr>
              <a:t>mano</a:t>
            </a:r>
            <a:endParaRPr sz="2700">
              <a:latin typeface="Arial MT"/>
              <a:cs typeface="Arial MT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3945861" y="5435387"/>
            <a:ext cx="1962785" cy="2096135"/>
            <a:chOff x="3945861" y="5435387"/>
            <a:chExt cx="1962785" cy="2096135"/>
          </a:xfrm>
        </p:grpSpPr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45861" y="5435387"/>
              <a:ext cx="1962732" cy="2071138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4579470" y="7363828"/>
              <a:ext cx="446405" cy="167640"/>
            </a:xfrm>
            <a:custGeom>
              <a:avLst/>
              <a:gdLst/>
              <a:ahLst/>
              <a:cxnLst/>
              <a:rect l="l" t="t" r="r" b="b"/>
              <a:pathLst>
                <a:path w="446404" h="167640">
                  <a:moveTo>
                    <a:pt x="409884" y="0"/>
                  </a:moveTo>
                  <a:lnTo>
                    <a:pt x="380458" y="18166"/>
                  </a:lnTo>
                  <a:lnTo>
                    <a:pt x="348664" y="47716"/>
                  </a:lnTo>
                  <a:lnTo>
                    <a:pt x="310814" y="79872"/>
                  </a:lnTo>
                  <a:lnTo>
                    <a:pt x="263217" y="105854"/>
                  </a:lnTo>
                  <a:lnTo>
                    <a:pt x="225854" y="108735"/>
                  </a:lnTo>
                  <a:lnTo>
                    <a:pt x="173063" y="103000"/>
                  </a:lnTo>
                  <a:lnTo>
                    <a:pt x="119121" y="94854"/>
                  </a:lnTo>
                  <a:lnTo>
                    <a:pt x="78310" y="90497"/>
                  </a:lnTo>
                  <a:lnTo>
                    <a:pt x="50578" y="95122"/>
                  </a:lnTo>
                  <a:lnTo>
                    <a:pt x="35849" y="105925"/>
                  </a:lnTo>
                  <a:lnTo>
                    <a:pt x="22772" y="116789"/>
                  </a:lnTo>
                  <a:lnTo>
                    <a:pt x="0" y="121597"/>
                  </a:lnTo>
                  <a:lnTo>
                    <a:pt x="43743" y="132614"/>
                  </a:lnTo>
                  <a:lnTo>
                    <a:pt x="86521" y="144158"/>
                  </a:lnTo>
                  <a:lnTo>
                    <a:pt x="128444" y="154767"/>
                  </a:lnTo>
                  <a:lnTo>
                    <a:pt x="169621" y="162978"/>
                  </a:lnTo>
                  <a:lnTo>
                    <a:pt x="210162" y="167329"/>
                  </a:lnTo>
                  <a:lnTo>
                    <a:pt x="250175" y="166357"/>
                  </a:lnTo>
                  <a:lnTo>
                    <a:pt x="289770" y="158600"/>
                  </a:lnTo>
                  <a:lnTo>
                    <a:pt x="329057" y="142596"/>
                  </a:lnTo>
                  <a:lnTo>
                    <a:pt x="368145" y="116881"/>
                  </a:lnTo>
                  <a:lnTo>
                    <a:pt x="407144" y="79993"/>
                  </a:lnTo>
                  <a:lnTo>
                    <a:pt x="446162" y="30471"/>
                  </a:lnTo>
                  <a:lnTo>
                    <a:pt x="444447" y="24430"/>
                  </a:lnTo>
                  <a:lnTo>
                    <a:pt x="438565" y="11822"/>
                  </a:lnTo>
                  <a:lnTo>
                    <a:pt x="427413" y="921"/>
                  </a:lnTo>
                  <a:lnTo>
                    <a:pt x="4098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3871227" y="3175793"/>
            <a:ext cx="439420" cy="1078230"/>
            <a:chOff x="3871227" y="3175793"/>
            <a:chExt cx="439420" cy="1078230"/>
          </a:xfrm>
        </p:grpSpPr>
        <p:sp>
          <p:nvSpPr>
            <p:cNvPr id="12" name="object 12" descr=""/>
            <p:cNvSpPr/>
            <p:nvPr/>
          </p:nvSpPr>
          <p:spPr>
            <a:xfrm>
              <a:off x="3880227" y="3357431"/>
              <a:ext cx="190500" cy="887730"/>
            </a:xfrm>
            <a:custGeom>
              <a:avLst/>
              <a:gdLst/>
              <a:ahLst/>
              <a:cxnLst/>
              <a:rect l="l" t="t" r="r" b="b"/>
              <a:pathLst>
                <a:path w="190500" h="887729">
                  <a:moveTo>
                    <a:pt x="190501" y="0"/>
                  </a:moveTo>
                  <a:lnTo>
                    <a:pt x="0" y="0"/>
                  </a:lnTo>
                  <a:lnTo>
                    <a:pt x="0" y="207170"/>
                  </a:lnTo>
                  <a:lnTo>
                    <a:pt x="190501" y="207170"/>
                  </a:lnTo>
                  <a:lnTo>
                    <a:pt x="190501" y="0"/>
                  </a:lnTo>
                  <a:close/>
                </a:path>
                <a:path w="190500" h="887729">
                  <a:moveTo>
                    <a:pt x="190501" y="345600"/>
                  </a:moveTo>
                  <a:lnTo>
                    <a:pt x="0" y="345600"/>
                  </a:lnTo>
                  <a:lnTo>
                    <a:pt x="0" y="552770"/>
                  </a:lnTo>
                  <a:lnTo>
                    <a:pt x="190501" y="552770"/>
                  </a:lnTo>
                  <a:lnTo>
                    <a:pt x="190501" y="345600"/>
                  </a:lnTo>
                  <a:close/>
                </a:path>
                <a:path w="190500" h="887729">
                  <a:moveTo>
                    <a:pt x="190501" y="680399"/>
                  </a:moveTo>
                  <a:lnTo>
                    <a:pt x="0" y="680399"/>
                  </a:lnTo>
                  <a:lnTo>
                    <a:pt x="0" y="887569"/>
                  </a:lnTo>
                  <a:lnTo>
                    <a:pt x="190501" y="887569"/>
                  </a:lnTo>
                  <a:lnTo>
                    <a:pt x="190501" y="680399"/>
                  </a:lnTo>
                  <a:close/>
                </a:path>
              </a:pathLst>
            </a:custGeom>
            <a:ln w="179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917912" y="3175799"/>
              <a:ext cx="393065" cy="1061720"/>
            </a:xfrm>
            <a:custGeom>
              <a:avLst/>
              <a:gdLst/>
              <a:ahLst/>
              <a:cxnLst/>
              <a:rect l="l" t="t" r="r" b="b"/>
              <a:pathLst>
                <a:path w="393064" h="1061720">
                  <a:moveTo>
                    <a:pt x="379463" y="660717"/>
                  </a:moveTo>
                  <a:lnTo>
                    <a:pt x="377215" y="649757"/>
                  </a:lnTo>
                  <a:lnTo>
                    <a:pt x="353910" y="652335"/>
                  </a:lnTo>
                  <a:lnTo>
                    <a:pt x="332270" y="657948"/>
                  </a:lnTo>
                  <a:lnTo>
                    <a:pt x="293928" y="678205"/>
                  </a:lnTo>
                  <a:lnTo>
                    <a:pt x="257683" y="717296"/>
                  </a:lnTo>
                  <a:lnTo>
                    <a:pt x="212547" y="773176"/>
                  </a:lnTo>
                  <a:lnTo>
                    <a:pt x="187032" y="809231"/>
                  </a:lnTo>
                  <a:lnTo>
                    <a:pt x="160286" y="850023"/>
                  </a:lnTo>
                  <a:lnTo>
                    <a:pt x="132321" y="895553"/>
                  </a:lnTo>
                  <a:lnTo>
                    <a:pt x="103124" y="945845"/>
                  </a:lnTo>
                  <a:lnTo>
                    <a:pt x="100126" y="950239"/>
                  </a:lnTo>
                  <a:lnTo>
                    <a:pt x="97231" y="952385"/>
                  </a:lnTo>
                  <a:lnTo>
                    <a:pt x="91427" y="952385"/>
                  </a:lnTo>
                  <a:lnTo>
                    <a:pt x="88430" y="949490"/>
                  </a:lnTo>
                  <a:lnTo>
                    <a:pt x="85534" y="943597"/>
                  </a:lnTo>
                  <a:lnTo>
                    <a:pt x="65049" y="894651"/>
                  </a:lnTo>
                  <a:lnTo>
                    <a:pt x="59994" y="890257"/>
                  </a:lnTo>
                  <a:lnTo>
                    <a:pt x="52590" y="888758"/>
                  </a:lnTo>
                  <a:lnTo>
                    <a:pt x="47688" y="889317"/>
                  </a:lnTo>
                  <a:lnTo>
                    <a:pt x="41656" y="890981"/>
                  </a:lnTo>
                  <a:lnTo>
                    <a:pt x="6591" y="913980"/>
                  </a:lnTo>
                  <a:lnTo>
                    <a:pt x="0" y="932649"/>
                  </a:lnTo>
                  <a:lnTo>
                    <a:pt x="1498" y="937044"/>
                  </a:lnTo>
                  <a:lnTo>
                    <a:pt x="2159" y="942187"/>
                  </a:lnTo>
                  <a:lnTo>
                    <a:pt x="2159" y="947991"/>
                  </a:lnTo>
                  <a:lnTo>
                    <a:pt x="8369" y="967613"/>
                  </a:lnTo>
                  <a:lnTo>
                    <a:pt x="24828" y="1012571"/>
                  </a:lnTo>
                  <a:lnTo>
                    <a:pt x="43891" y="1052512"/>
                  </a:lnTo>
                  <a:lnTo>
                    <a:pt x="48298" y="1055509"/>
                  </a:lnTo>
                  <a:lnTo>
                    <a:pt x="52590" y="1059815"/>
                  </a:lnTo>
                  <a:lnTo>
                    <a:pt x="59994" y="1061313"/>
                  </a:lnTo>
                  <a:lnTo>
                    <a:pt x="70192" y="1059815"/>
                  </a:lnTo>
                  <a:lnTo>
                    <a:pt x="80187" y="1060386"/>
                  </a:lnTo>
                  <a:lnTo>
                    <a:pt x="88277" y="1059840"/>
                  </a:lnTo>
                  <a:lnTo>
                    <a:pt x="94462" y="1058214"/>
                  </a:lnTo>
                  <a:lnTo>
                    <a:pt x="98729" y="1055509"/>
                  </a:lnTo>
                  <a:lnTo>
                    <a:pt x="105003" y="1052322"/>
                  </a:lnTo>
                  <a:lnTo>
                    <a:pt x="110769" y="1047229"/>
                  </a:lnTo>
                  <a:lnTo>
                    <a:pt x="115976" y="1040244"/>
                  </a:lnTo>
                  <a:lnTo>
                    <a:pt x="120624" y="1031367"/>
                  </a:lnTo>
                  <a:lnTo>
                    <a:pt x="138430" y="999324"/>
                  </a:lnTo>
                  <a:lnTo>
                    <a:pt x="160261" y="962901"/>
                  </a:lnTo>
                  <a:lnTo>
                    <a:pt x="186143" y="922108"/>
                  </a:lnTo>
                  <a:lnTo>
                    <a:pt x="216077" y="876935"/>
                  </a:lnTo>
                  <a:lnTo>
                    <a:pt x="250037" y="827366"/>
                  </a:lnTo>
                  <a:lnTo>
                    <a:pt x="292658" y="768426"/>
                  </a:lnTo>
                  <a:lnTo>
                    <a:pt x="328434" y="720991"/>
                  </a:lnTo>
                  <a:lnTo>
                    <a:pt x="357365" y="685076"/>
                  </a:lnTo>
                  <a:lnTo>
                    <a:pt x="379463" y="660717"/>
                  </a:lnTo>
                  <a:close/>
                </a:path>
                <a:path w="393064" h="1061720">
                  <a:moveTo>
                    <a:pt x="382612" y="10147"/>
                  </a:moveTo>
                  <a:lnTo>
                    <a:pt x="380530" y="0"/>
                  </a:lnTo>
                  <a:lnTo>
                    <a:pt x="358927" y="2387"/>
                  </a:lnTo>
                  <a:lnTo>
                    <a:pt x="338874" y="7581"/>
                  </a:lnTo>
                  <a:lnTo>
                    <a:pt x="303339" y="26365"/>
                  </a:lnTo>
                  <a:lnTo>
                    <a:pt x="269735" y="62585"/>
                  </a:lnTo>
                  <a:lnTo>
                    <a:pt x="222110" y="122313"/>
                  </a:lnTo>
                  <a:lnTo>
                    <a:pt x="192011" y="166141"/>
                  </a:lnTo>
                  <a:lnTo>
                    <a:pt x="160147" y="216839"/>
                  </a:lnTo>
                  <a:lnTo>
                    <a:pt x="126504" y="274396"/>
                  </a:lnTo>
                  <a:lnTo>
                    <a:pt x="123736" y="278472"/>
                  </a:lnTo>
                  <a:lnTo>
                    <a:pt x="121043" y="280466"/>
                  </a:lnTo>
                  <a:lnTo>
                    <a:pt x="115671" y="280466"/>
                  </a:lnTo>
                  <a:lnTo>
                    <a:pt x="112890" y="277787"/>
                  </a:lnTo>
                  <a:lnTo>
                    <a:pt x="110197" y="272313"/>
                  </a:lnTo>
                  <a:lnTo>
                    <a:pt x="91211" y="226961"/>
                  </a:lnTo>
                  <a:lnTo>
                    <a:pt x="86525" y="222885"/>
                  </a:lnTo>
                  <a:lnTo>
                    <a:pt x="79679" y="221500"/>
                  </a:lnTo>
                  <a:lnTo>
                    <a:pt x="75120" y="222008"/>
                  </a:lnTo>
                  <a:lnTo>
                    <a:pt x="69532" y="223558"/>
                  </a:lnTo>
                  <a:lnTo>
                    <a:pt x="37033" y="244868"/>
                  </a:lnTo>
                  <a:lnTo>
                    <a:pt x="30937" y="262178"/>
                  </a:lnTo>
                  <a:lnTo>
                    <a:pt x="32321" y="266242"/>
                  </a:lnTo>
                  <a:lnTo>
                    <a:pt x="32931" y="271018"/>
                  </a:lnTo>
                  <a:lnTo>
                    <a:pt x="32931" y="276402"/>
                  </a:lnTo>
                  <a:lnTo>
                    <a:pt x="38684" y="294576"/>
                  </a:lnTo>
                  <a:lnTo>
                    <a:pt x="53936" y="336245"/>
                  </a:lnTo>
                  <a:lnTo>
                    <a:pt x="71615" y="373265"/>
                  </a:lnTo>
                  <a:lnTo>
                    <a:pt x="75679" y="376047"/>
                  </a:lnTo>
                  <a:lnTo>
                    <a:pt x="79679" y="380034"/>
                  </a:lnTo>
                  <a:lnTo>
                    <a:pt x="86525" y="381419"/>
                  </a:lnTo>
                  <a:lnTo>
                    <a:pt x="95973" y="380034"/>
                  </a:lnTo>
                  <a:lnTo>
                    <a:pt x="105244" y="380555"/>
                  </a:lnTo>
                  <a:lnTo>
                    <a:pt x="112750" y="380060"/>
                  </a:lnTo>
                  <a:lnTo>
                    <a:pt x="118478" y="378548"/>
                  </a:lnTo>
                  <a:lnTo>
                    <a:pt x="122428" y="376047"/>
                  </a:lnTo>
                  <a:lnTo>
                    <a:pt x="128244" y="373087"/>
                  </a:lnTo>
                  <a:lnTo>
                    <a:pt x="133578" y="368363"/>
                  </a:lnTo>
                  <a:lnTo>
                    <a:pt x="138417" y="361899"/>
                  </a:lnTo>
                  <a:lnTo>
                    <a:pt x="142722" y="353669"/>
                  </a:lnTo>
                  <a:lnTo>
                    <a:pt x="163931" y="315912"/>
                  </a:lnTo>
                  <a:lnTo>
                    <a:pt x="190982" y="271818"/>
                  </a:lnTo>
                  <a:lnTo>
                    <a:pt x="223901" y="221386"/>
                  </a:lnTo>
                  <a:lnTo>
                    <a:pt x="262661" y="164604"/>
                  </a:lnTo>
                  <a:lnTo>
                    <a:pt x="302158" y="109969"/>
                  </a:lnTo>
                  <a:lnTo>
                    <a:pt x="335318" y="66001"/>
                  </a:lnTo>
                  <a:lnTo>
                    <a:pt x="362140" y="32727"/>
                  </a:lnTo>
                  <a:lnTo>
                    <a:pt x="382612" y="10147"/>
                  </a:lnTo>
                  <a:close/>
                </a:path>
                <a:path w="393064" h="1061720">
                  <a:moveTo>
                    <a:pt x="392531" y="326097"/>
                  </a:moveTo>
                  <a:lnTo>
                    <a:pt x="390283" y="315150"/>
                  </a:lnTo>
                  <a:lnTo>
                    <a:pt x="366979" y="317728"/>
                  </a:lnTo>
                  <a:lnTo>
                    <a:pt x="345338" y="323342"/>
                  </a:lnTo>
                  <a:lnTo>
                    <a:pt x="306997" y="343598"/>
                  </a:lnTo>
                  <a:lnTo>
                    <a:pt x="270751" y="382689"/>
                  </a:lnTo>
                  <a:lnTo>
                    <a:pt x="225615" y="438569"/>
                  </a:lnTo>
                  <a:lnTo>
                    <a:pt x="200101" y="474624"/>
                  </a:lnTo>
                  <a:lnTo>
                    <a:pt x="173355" y="515416"/>
                  </a:lnTo>
                  <a:lnTo>
                    <a:pt x="145389" y="560946"/>
                  </a:lnTo>
                  <a:lnTo>
                    <a:pt x="116192" y="611238"/>
                  </a:lnTo>
                  <a:lnTo>
                    <a:pt x="113195" y="615632"/>
                  </a:lnTo>
                  <a:lnTo>
                    <a:pt x="110299" y="617778"/>
                  </a:lnTo>
                  <a:lnTo>
                    <a:pt x="104495" y="617778"/>
                  </a:lnTo>
                  <a:lnTo>
                    <a:pt x="101498" y="614883"/>
                  </a:lnTo>
                  <a:lnTo>
                    <a:pt x="98602" y="608990"/>
                  </a:lnTo>
                  <a:lnTo>
                    <a:pt x="78105" y="560044"/>
                  </a:lnTo>
                  <a:lnTo>
                    <a:pt x="73063" y="555650"/>
                  </a:lnTo>
                  <a:lnTo>
                    <a:pt x="65659" y="554151"/>
                  </a:lnTo>
                  <a:lnTo>
                    <a:pt x="60756" y="554710"/>
                  </a:lnTo>
                  <a:lnTo>
                    <a:pt x="54724" y="556374"/>
                  </a:lnTo>
                  <a:lnTo>
                    <a:pt x="19659" y="579374"/>
                  </a:lnTo>
                  <a:lnTo>
                    <a:pt x="13068" y="598030"/>
                  </a:lnTo>
                  <a:lnTo>
                    <a:pt x="14566" y="602437"/>
                  </a:lnTo>
                  <a:lnTo>
                    <a:pt x="15227" y="607580"/>
                  </a:lnTo>
                  <a:lnTo>
                    <a:pt x="15227" y="613384"/>
                  </a:lnTo>
                  <a:lnTo>
                    <a:pt x="21437" y="633006"/>
                  </a:lnTo>
                  <a:lnTo>
                    <a:pt x="37896" y="677951"/>
                  </a:lnTo>
                  <a:lnTo>
                    <a:pt x="56959" y="717905"/>
                  </a:lnTo>
                  <a:lnTo>
                    <a:pt x="61366" y="720902"/>
                  </a:lnTo>
                  <a:lnTo>
                    <a:pt x="65659" y="725208"/>
                  </a:lnTo>
                  <a:lnTo>
                    <a:pt x="73063" y="726706"/>
                  </a:lnTo>
                  <a:lnTo>
                    <a:pt x="83261" y="725208"/>
                  </a:lnTo>
                  <a:lnTo>
                    <a:pt x="93256" y="725779"/>
                  </a:lnTo>
                  <a:lnTo>
                    <a:pt x="101346" y="725233"/>
                  </a:lnTo>
                  <a:lnTo>
                    <a:pt x="107530" y="723607"/>
                  </a:lnTo>
                  <a:lnTo>
                    <a:pt x="111798" y="720902"/>
                  </a:lnTo>
                  <a:lnTo>
                    <a:pt x="118071" y="717715"/>
                  </a:lnTo>
                  <a:lnTo>
                    <a:pt x="123837" y="712622"/>
                  </a:lnTo>
                  <a:lnTo>
                    <a:pt x="129044" y="705637"/>
                  </a:lnTo>
                  <a:lnTo>
                    <a:pt x="133692" y="696760"/>
                  </a:lnTo>
                  <a:lnTo>
                    <a:pt x="151498" y="664718"/>
                  </a:lnTo>
                  <a:lnTo>
                    <a:pt x="173329" y="628294"/>
                  </a:lnTo>
                  <a:lnTo>
                    <a:pt x="199212" y="587502"/>
                  </a:lnTo>
                  <a:lnTo>
                    <a:pt x="229146" y="542328"/>
                  </a:lnTo>
                  <a:lnTo>
                    <a:pt x="263105" y="492760"/>
                  </a:lnTo>
                  <a:lnTo>
                    <a:pt x="305727" y="433806"/>
                  </a:lnTo>
                  <a:lnTo>
                    <a:pt x="341503" y="386372"/>
                  </a:lnTo>
                  <a:lnTo>
                    <a:pt x="370433" y="350469"/>
                  </a:lnTo>
                  <a:lnTo>
                    <a:pt x="392531" y="326097"/>
                  </a:lnTo>
                  <a:close/>
                </a:path>
              </a:pathLst>
            </a:custGeom>
            <a:solidFill>
              <a:srgbClr val="00A65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/>
          <p:nvPr/>
        </p:nvSpPr>
        <p:spPr>
          <a:xfrm>
            <a:off x="4088350" y="2663319"/>
            <a:ext cx="222250" cy="263525"/>
          </a:xfrm>
          <a:custGeom>
            <a:avLst/>
            <a:gdLst/>
            <a:ahLst/>
            <a:cxnLst/>
            <a:rect l="l" t="t" r="r" b="b"/>
            <a:pathLst>
              <a:path w="222250" h="263525">
                <a:moveTo>
                  <a:pt x="88595" y="0"/>
                </a:moveTo>
                <a:lnTo>
                  <a:pt x="0" y="0"/>
                </a:lnTo>
                <a:lnTo>
                  <a:pt x="17077" y="175417"/>
                </a:lnTo>
                <a:lnTo>
                  <a:pt x="71517" y="175417"/>
                </a:lnTo>
                <a:lnTo>
                  <a:pt x="88595" y="0"/>
                </a:lnTo>
                <a:close/>
              </a:path>
              <a:path w="222250" h="263525">
                <a:moveTo>
                  <a:pt x="81122" y="202812"/>
                </a:moveTo>
                <a:lnTo>
                  <a:pt x="7470" y="202812"/>
                </a:lnTo>
                <a:lnTo>
                  <a:pt x="7470" y="263300"/>
                </a:lnTo>
                <a:lnTo>
                  <a:pt x="81122" y="263300"/>
                </a:lnTo>
                <a:lnTo>
                  <a:pt x="81122" y="202812"/>
                </a:lnTo>
                <a:close/>
              </a:path>
              <a:path w="222250" h="263525">
                <a:moveTo>
                  <a:pt x="222022" y="0"/>
                </a:moveTo>
                <a:lnTo>
                  <a:pt x="133426" y="0"/>
                </a:lnTo>
                <a:lnTo>
                  <a:pt x="150505" y="175417"/>
                </a:lnTo>
                <a:lnTo>
                  <a:pt x="204943" y="175417"/>
                </a:lnTo>
                <a:lnTo>
                  <a:pt x="222022" y="0"/>
                </a:lnTo>
                <a:close/>
              </a:path>
              <a:path w="222250" h="263525">
                <a:moveTo>
                  <a:pt x="214548" y="202812"/>
                </a:moveTo>
                <a:lnTo>
                  <a:pt x="140896" y="202812"/>
                </a:lnTo>
                <a:lnTo>
                  <a:pt x="140896" y="263300"/>
                </a:lnTo>
                <a:lnTo>
                  <a:pt x="214548" y="263300"/>
                </a:lnTo>
                <a:lnTo>
                  <a:pt x="214548" y="202812"/>
                </a:lnTo>
                <a:close/>
              </a:path>
            </a:pathLst>
          </a:custGeom>
          <a:solidFill>
            <a:srgbClr val="808285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5" name="object 1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40704" y="3000380"/>
            <a:ext cx="1388541" cy="1387030"/>
          </a:xfrm>
          <a:prstGeom prst="rect">
            <a:avLst/>
          </a:prstGeom>
        </p:spPr>
      </p:pic>
      <p:sp>
        <p:nvSpPr>
          <p:cNvPr id="16" name="object 1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45085" rIns="0" bIns="0" rtlCol="0" vert="horz">
            <a:spAutoFit/>
          </a:bodyPr>
          <a:lstStyle/>
          <a:p>
            <a:pPr marL="1279525" marR="499109" indent="-1017905">
              <a:lnSpc>
                <a:spcPts val="2680"/>
              </a:lnSpc>
              <a:spcBef>
                <a:spcPts val="355"/>
              </a:spcBef>
            </a:pPr>
            <a:r>
              <a:rPr dirty="0"/>
              <a:t>El</a:t>
            </a:r>
            <a:r>
              <a:rPr dirty="0" spc="-55"/>
              <a:t> </a:t>
            </a:r>
            <a:r>
              <a:rPr dirty="0"/>
              <a:t>Operador</a:t>
            </a:r>
            <a:r>
              <a:rPr dirty="0" spc="-55"/>
              <a:t> </a:t>
            </a:r>
            <a:r>
              <a:rPr dirty="0"/>
              <a:t>siempre</a:t>
            </a:r>
            <a:r>
              <a:rPr dirty="0" spc="-55"/>
              <a:t> </a:t>
            </a:r>
            <a:r>
              <a:rPr dirty="0"/>
              <a:t>va</a:t>
            </a:r>
            <a:r>
              <a:rPr dirty="0" spc="-50"/>
              <a:t> </a:t>
            </a:r>
            <a:r>
              <a:rPr dirty="0"/>
              <a:t>por</a:t>
            </a:r>
            <a:r>
              <a:rPr dirty="0" spc="-55"/>
              <a:t> </a:t>
            </a:r>
            <a:r>
              <a:rPr dirty="0" spc="-25"/>
              <a:t>la </a:t>
            </a:r>
            <a:r>
              <a:rPr dirty="0"/>
              <a:t>Ruta</a:t>
            </a:r>
            <a:r>
              <a:rPr dirty="0" spc="-55"/>
              <a:t> </a:t>
            </a:r>
            <a:r>
              <a:rPr dirty="0" spc="-10"/>
              <a:t>Correcta</a:t>
            </a:r>
          </a:p>
          <a:p>
            <a:pPr marL="1014094">
              <a:lnSpc>
                <a:spcPts val="2435"/>
              </a:lnSpc>
            </a:pPr>
            <a:r>
              <a:rPr dirty="0" sz="2100"/>
              <a:t>Ahora</a:t>
            </a:r>
            <a:r>
              <a:rPr dirty="0" sz="2100" spc="55"/>
              <a:t> </a:t>
            </a:r>
            <a:r>
              <a:rPr dirty="0" sz="2100"/>
              <a:t>todos</a:t>
            </a:r>
            <a:r>
              <a:rPr dirty="0" sz="2100" spc="60"/>
              <a:t> </a:t>
            </a:r>
            <a:r>
              <a:rPr dirty="0" sz="2100" spc="-10"/>
              <a:t>ganan</a:t>
            </a:r>
            <a:endParaRPr sz="2100"/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2100"/>
          </a:p>
          <a:p>
            <a:pPr marL="80645" marR="3529329">
              <a:lnSpc>
                <a:spcPts val="2680"/>
              </a:lnSpc>
              <a:spcBef>
                <a:spcPts val="5"/>
              </a:spcBef>
            </a:pPr>
            <a:r>
              <a:rPr dirty="0" spc="-10">
                <a:solidFill>
                  <a:srgbClr val="231F20"/>
                </a:solidFill>
              </a:rPr>
              <a:t>Empresa Chofer</a:t>
            </a:r>
          </a:p>
          <a:p>
            <a:pPr marL="80645">
              <a:lnSpc>
                <a:spcPts val="2625"/>
              </a:lnSpc>
            </a:pPr>
            <a:r>
              <a:rPr dirty="0">
                <a:solidFill>
                  <a:srgbClr val="231F20"/>
                </a:solidFill>
              </a:rPr>
              <a:t>Cliente</a:t>
            </a:r>
            <a:r>
              <a:rPr dirty="0" spc="-40">
                <a:solidFill>
                  <a:srgbClr val="231F20"/>
                </a:solidFill>
              </a:rPr>
              <a:t> </a:t>
            </a:r>
            <a:r>
              <a:rPr dirty="0">
                <a:solidFill>
                  <a:srgbClr val="231F20"/>
                </a:solidFill>
              </a:rPr>
              <a:t>Just</a:t>
            </a:r>
            <a:r>
              <a:rPr dirty="0" spc="-40">
                <a:solidFill>
                  <a:srgbClr val="231F20"/>
                </a:solidFill>
              </a:rPr>
              <a:t> </a:t>
            </a:r>
            <a:r>
              <a:rPr dirty="0">
                <a:solidFill>
                  <a:srgbClr val="231F20"/>
                </a:solidFill>
              </a:rPr>
              <a:t>and</a:t>
            </a:r>
            <a:r>
              <a:rPr dirty="0" spc="-80">
                <a:solidFill>
                  <a:srgbClr val="231F20"/>
                </a:solidFill>
              </a:rPr>
              <a:t> </a:t>
            </a:r>
            <a:r>
              <a:rPr dirty="0" spc="-20">
                <a:solidFill>
                  <a:srgbClr val="231F20"/>
                </a:solidFill>
              </a:rPr>
              <a:t>Time</a:t>
            </a:r>
          </a:p>
          <a:p>
            <a:pPr>
              <a:lnSpc>
                <a:spcPct val="100000"/>
              </a:lnSpc>
              <a:spcBef>
                <a:spcPts val="140"/>
              </a:spcBef>
            </a:pPr>
          </a:p>
          <a:p>
            <a:pPr marL="12700" marR="5080">
              <a:lnSpc>
                <a:spcPts val="2810"/>
              </a:lnSpc>
              <a:tabLst>
                <a:tab pos="2694940" algn="l"/>
              </a:tabLst>
            </a:pPr>
            <a:r>
              <a:rPr dirty="0" baseline="1089" sz="3825"/>
              <a:t>En cuanto </a:t>
            </a:r>
            <a:r>
              <a:rPr dirty="0" baseline="1089" sz="3825" spc="-15"/>
              <a:t>tiempo</a:t>
            </a:r>
            <a:r>
              <a:rPr dirty="0" baseline="1089" sz="3825"/>
              <a:t>	</a:t>
            </a:r>
            <a:r>
              <a:rPr dirty="0" sz="2800">
                <a:solidFill>
                  <a:srgbClr val="FF0000"/>
                </a:solidFill>
              </a:rPr>
              <a:t>00:00</a:t>
            </a:r>
            <a:r>
              <a:rPr dirty="0" sz="2800" spc="110">
                <a:solidFill>
                  <a:srgbClr val="FF0000"/>
                </a:solidFill>
              </a:rPr>
              <a:t> </a:t>
            </a:r>
            <a:r>
              <a:rPr dirty="0" baseline="1089" sz="3825"/>
              <a:t>más </a:t>
            </a:r>
            <a:r>
              <a:rPr dirty="0" baseline="1089" sz="3825" spc="-75"/>
              <a:t>? </a:t>
            </a:r>
            <a:r>
              <a:rPr dirty="0" sz="2550"/>
              <a:t>le gustaría comenzar a </a:t>
            </a:r>
            <a:r>
              <a:rPr dirty="0" sz="2550" spc="-10"/>
              <a:t>monetizar</a:t>
            </a:r>
            <a:endParaRPr sz="2550"/>
          </a:p>
          <a:p>
            <a:pPr marL="1274445">
              <a:lnSpc>
                <a:spcPts val="2800"/>
              </a:lnSpc>
            </a:pPr>
            <a:r>
              <a:rPr dirty="0" sz="2550"/>
              <a:t>esos </a:t>
            </a:r>
            <a:r>
              <a:rPr dirty="0" sz="2550" spc="-10"/>
              <a:t>millones</a:t>
            </a:r>
            <a:endParaRPr sz="2550"/>
          </a:p>
        </p:txBody>
      </p:sp>
      <p:sp>
        <p:nvSpPr>
          <p:cNvPr id="17" name="object 1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2860" rIns="0" bIns="0" rtlCol="0" vert="horz">
            <a:spAutoFit/>
          </a:bodyPr>
          <a:lstStyle/>
          <a:p>
            <a:pPr marL="533400">
              <a:lnSpc>
                <a:spcPct val="100000"/>
              </a:lnSpc>
              <a:spcBef>
                <a:spcPts val="180"/>
              </a:spcBef>
            </a:pPr>
            <a:r>
              <a:rPr dirty="0"/>
              <a:t>TEL.</a:t>
            </a:r>
            <a:r>
              <a:rPr dirty="0" spc="30"/>
              <a:t> </a:t>
            </a:r>
            <a:r>
              <a:rPr dirty="0"/>
              <a:t>811</a:t>
            </a:r>
            <a:r>
              <a:rPr dirty="0" spc="35"/>
              <a:t> </a:t>
            </a:r>
            <a:r>
              <a:rPr dirty="0"/>
              <a:t>237</a:t>
            </a:r>
            <a:r>
              <a:rPr dirty="0" spc="30"/>
              <a:t> </a:t>
            </a:r>
            <a:r>
              <a:rPr dirty="0"/>
              <a:t>13</a:t>
            </a:r>
            <a:r>
              <a:rPr dirty="0" spc="35"/>
              <a:t> </a:t>
            </a:r>
            <a:r>
              <a:rPr dirty="0" spc="-25"/>
              <a:t>97</a:t>
            </a: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2300" spc="-55" b="1" i="1">
                <a:latin typeface="Verdana"/>
                <a:cs typeface="Verdana"/>
              </a:rPr>
              <a:t>Appsendia.com</a:t>
            </a:r>
            <a:endParaRPr sz="2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Javy</dc:creator>
  <dc:title>Appsendia_presentacion3.cdr</dc:title>
  <dcterms:created xsi:type="dcterms:W3CDTF">2025-11-11T04:56:34Z</dcterms:created>
  <dcterms:modified xsi:type="dcterms:W3CDTF">2025-11-11T04:56:34Z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2025-11-10T00:00:00Z</vt:filetime>
  </property>
  <property fmtid="{D5CDD505-2E9C-101B-9397-08002B2CF9AE}" pid="3" name="Creator">
    <vt:lpwstr>CorelDRAW X6</vt:lpwstr>
  </property>
  <property fmtid="{D5CDD505-2E9C-101B-9397-08002B2CF9AE}" pid="4" name="LastSaved">
    <vt:filetime>2025-11-11T00:00:00Z</vt:filetime>
  </property>
  <property fmtid="{D5CDD505-2E9C-101B-9397-08002B2CF9AE}" pid="5" name="Producer">
    <vt:lpwstr>Corel PDF Engine Version 16.1.0.843</vt:lpwstr>
  </property>
</Properties>
</file>